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2"/>
  </p:notesMasterIdLst>
  <p:handoutMasterIdLst>
    <p:handoutMasterId r:id="rId23"/>
  </p:handoutMasterIdLst>
  <p:sldIdLst>
    <p:sldId id="258" r:id="rId2"/>
    <p:sldId id="261" r:id="rId3"/>
    <p:sldId id="265" r:id="rId4"/>
    <p:sldId id="266" r:id="rId5"/>
    <p:sldId id="267" r:id="rId6"/>
    <p:sldId id="268" r:id="rId7"/>
    <p:sldId id="281" r:id="rId8"/>
    <p:sldId id="269" r:id="rId9"/>
    <p:sldId id="270" r:id="rId10"/>
    <p:sldId id="271" r:id="rId11"/>
    <p:sldId id="272" r:id="rId12"/>
    <p:sldId id="273" r:id="rId13"/>
    <p:sldId id="274" r:id="rId14"/>
    <p:sldId id="282" r:id="rId15"/>
    <p:sldId id="275" r:id="rId16"/>
    <p:sldId id="276" r:id="rId17"/>
    <p:sldId id="277" r:id="rId18"/>
    <p:sldId id="278" r:id="rId19"/>
    <p:sldId id="279" r:id="rId20"/>
    <p:sldId id="280" r:id="rId2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2787"/>
    <p:restoredTop sz="90929"/>
  </p:normalViewPr>
  <p:slideViewPr>
    <p:cSldViewPr>
      <p:cViewPr varScale="1">
        <p:scale>
          <a:sx n="99" d="100"/>
          <a:sy n="99" d="100"/>
        </p:scale>
        <p:origin x="-786" y="-9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8" name="Rectangle 6"/>
          <p:cNvSpPr>
            <a:spLocks noChangeArrowheads="1"/>
          </p:cNvSpPr>
          <p:nvPr/>
        </p:nvSpPr>
        <p:spPr bwMode="auto">
          <a:xfrm>
            <a:off x="533400" y="84582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r>
              <a:rPr lang="en-US" altLang="en-US" sz="800">
                <a:latin typeface="Verdana" charset="0"/>
              </a:rPr>
              <a:t> </a:t>
            </a:r>
            <a:fld id="{6FC27E57-5243-490C-8362-11EF16D6CAC4}" type="slidenum">
              <a:rPr lang="en-US" altLang="en-US" sz="800">
                <a:latin typeface="Verdana" charset="0"/>
              </a:rPr>
              <a:pPr algn="r"/>
              <a:t>‹#›</a:t>
            </a:fld>
            <a:endParaRPr lang="en-US" altLang="en-US" sz="800">
              <a:latin typeface="Verdana" charset="0"/>
            </a:endParaRPr>
          </a:p>
          <a:p>
            <a:pPr algn="r"/>
            <a:r>
              <a:rPr lang="en-US" altLang="en-US" sz="800">
                <a:latin typeface="Verdana" charset="0"/>
              </a:rPr>
              <a:t>Copyright © American Federation of Teachers, AFL-CIO | </a:t>
            </a:r>
            <a:fld id="{180BF708-F3FD-4AF5-8FA3-7B2E87EDD41E}" type="datetime6">
              <a:rPr lang="en-US" altLang="en-US" sz="800">
                <a:latin typeface="Verdana" charset="0"/>
              </a:rPr>
              <a:pPr algn="r"/>
              <a:t>February 16</a:t>
            </a:fld>
            <a:endParaRPr lang="en-US" altLang="en-US" sz="800">
              <a:latin typeface="Verdana" charset="0"/>
            </a:endParaRPr>
          </a:p>
        </p:txBody>
      </p:sp>
    </p:spTree>
    <p:extLst>
      <p:ext uri="{BB962C8B-B14F-4D97-AF65-F5344CB8AC3E}">
        <p14:creationId xmlns:p14="http://schemas.microsoft.com/office/powerpoint/2010/main" val="2714017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8" name="Rectangle 8"/>
          <p:cNvSpPr>
            <a:spLocks noChangeArrowheads="1"/>
          </p:cNvSpPr>
          <p:nvPr/>
        </p:nvSpPr>
        <p:spPr bwMode="auto">
          <a:xfrm>
            <a:off x="533400" y="84582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r>
              <a:rPr lang="en-US" altLang="en-US" sz="800">
                <a:latin typeface="Verdana" charset="0"/>
              </a:rPr>
              <a:t>AFT / </a:t>
            </a:r>
            <a:fld id="{0D09F21D-5BC9-4306-8F06-8EE94729914E}" type="slidenum">
              <a:rPr lang="en-US" altLang="en-US" sz="800">
                <a:latin typeface="Verdana" charset="0"/>
              </a:rPr>
              <a:pPr algn="r"/>
              <a:t>‹#›</a:t>
            </a:fld>
            <a:endParaRPr lang="en-US" altLang="en-US" sz="800">
              <a:latin typeface="Verdana" charset="0"/>
            </a:endParaRPr>
          </a:p>
          <a:p>
            <a:pPr algn="r"/>
            <a:r>
              <a:rPr lang="en-US" altLang="en-US" sz="800">
                <a:latin typeface="Verdana" charset="0"/>
              </a:rPr>
              <a:t>Copyright © American Federation of Teachers, AFL-CIO | </a:t>
            </a:r>
            <a:fld id="{1B16BEE1-2825-4EA9-A8CA-6F0A4F1693DD}" type="datetime6">
              <a:rPr lang="en-US" altLang="en-US" sz="800">
                <a:latin typeface="Verdana" charset="0"/>
              </a:rPr>
              <a:pPr algn="r"/>
              <a:t>February 16</a:t>
            </a:fld>
            <a:endParaRPr lang="en-US" altLang="en-US" sz="800">
              <a:latin typeface="Verdana" charset="0"/>
            </a:endParaRPr>
          </a:p>
          <a:p>
            <a:pPr algn="r"/>
            <a:endParaRPr lang="en-US" altLang="en-US" sz="800">
              <a:latin typeface="Verdana" charset="0"/>
            </a:endParaRPr>
          </a:p>
        </p:txBody>
      </p:sp>
    </p:spTree>
    <p:extLst>
      <p:ext uri="{BB962C8B-B14F-4D97-AF65-F5344CB8AC3E}">
        <p14:creationId xmlns:p14="http://schemas.microsoft.com/office/powerpoint/2010/main" val="1683391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Verdana" charset="0"/>
        <a:ea typeface="+mn-ea"/>
        <a:cs typeface="+mn-cs"/>
      </a:defRPr>
    </a:lvl1pPr>
    <a:lvl2pPr marL="457200" algn="l" rtl="0" fontAlgn="base">
      <a:spcBef>
        <a:spcPct val="30000"/>
      </a:spcBef>
      <a:spcAft>
        <a:spcPct val="0"/>
      </a:spcAft>
      <a:defRPr sz="1200" kern="1200">
        <a:solidFill>
          <a:schemeClr val="tx1"/>
        </a:solidFill>
        <a:latin typeface="Verdana" charset="0"/>
        <a:ea typeface="+mn-ea"/>
        <a:cs typeface="+mn-cs"/>
      </a:defRPr>
    </a:lvl2pPr>
    <a:lvl3pPr marL="914400" algn="l" rtl="0" fontAlgn="base">
      <a:spcBef>
        <a:spcPct val="30000"/>
      </a:spcBef>
      <a:spcAft>
        <a:spcPct val="0"/>
      </a:spcAft>
      <a:defRPr sz="1200" kern="1200">
        <a:solidFill>
          <a:schemeClr val="tx1"/>
        </a:solidFill>
        <a:latin typeface="Verdana" charset="0"/>
        <a:ea typeface="+mn-ea"/>
        <a:cs typeface="+mn-cs"/>
      </a:defRPr>
    </a:lvl3pPr>
    <a:lvl4pPr marL="1371600" algn="l" rtl="0" fontAlgn="base">
      <a:spcBef>
        <a:spcPct val="30000"/>
      </a:spcBef>
      <a:spcAft>
        <a:spcPct val="0"/>
      </a:spcAft>
      <a:defRPr sz="1200" kern="1200">
        <a:solidFill>
          <a:schemeClr val="tx1"/>
        </a:solidFill>
        <a:latin typeface="Verdana" charset="0"/>
        <a:ea typeface="+mn-ea"/>
        <a:cs typeface="+mn-cs"/>
      </a:defRPr>
    </a:lvl4pPr>
    <a:lvl5pPr marL="1828800" algn="l" rtl="0" fontAlgn="base">
      <a:spcBef>
        <a:spcPct val="30000"/>
      </a:spcBef>
      <a:spcAft>
        <a:spcPct val="0"/>
      </a:spcAft>
      <a:defRPr sz="1200" kern="1200">
        <a:solidFill>
          <a:schemeClr val="tx1"/>
        </a:solidFill>
        <a:latin typeface="Verdana"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02197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109" name="Picture 13" descr="AFT_20A_Natl.png                                               0014D214home                           BC877B2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4099" name="Rectangle 3"/>
          <p:cNvSpPr>
            <a:spLocks noGrp="1" noChangeArrowheads="1"/>
          </p:cNvSpPr>
          <p:nvPr>
            <p:ph type="ctrTitle"/>
          </p:nvPr>
        </p:nvSpPr>
        <p:spPr>
          <a:xfrm>
            <a:off x="381000" y="1905000"/>
            <a:ext cx="8382000" cy="1447800"/>
          </a:xfrm>
        </p:spPr>
        <p:txBody>
          <a:bodyPr anchor="ctr"/>
          <a:lstStyle>
            <a:lvl1pPr algn="ctr">
              <a:defRPr sz="4400"/>
            </a:lvl1pPr>
          </a:lstStyle>
          <a:p>
            <a:pPr lvl="0"/>
            <a:r>
              <a:rPr lang="en-US" altLang="en-US" noProof="0" smtClean="0"/>
              <a:t>Click to edit Master title style</a:t>
            </a:r>
          </a:p>
        </p:txBody>
      </p:sp>
      <p:sp>
        <p:nvSpPr>
          <p:cNvPr id="4100" name="Rectangle 4"/>
          <p:cNvSpPr>
            <a:spLocks noGrp="1" noChangeArrowheads="1"/>
          </p:cNvSpPr>
          <p:nvPr>
            <p:ph type="subTitle" idx="1"/>
          </p:nvPr>
        </p:nvSpPr>
        <p:spPr>
          <a:xfrm>
            <a:off x="1371600" y="3733800"/>
            <a:ext cx="6400800" cy="1752600"/>
          </a:xfrm>
        </p:spPr>
        <p:txBody>
          <a:bodyPr/>
          <a:lstStyle>
            <a:lvl1pPr marL="0" indent="0" algn="ctr">
              <a:buFontTx/>
              <a:buNone/>
              <a:defRPr>
                <a:solidFill>
                  <a:schemeClr val="tx2"/>
                </a:solidFill>
              </a:defRPr>
            </a:lvl1pPr>
          </a:lstStyle>
          <a:p>
            <a:pPr lvl="0"/>
            <a:r>
              <a:rPr lang="en-US" alt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EA56203-D1CB-4E75-A5A4-A7B3DB6557D4}" type="datetime1">
              <a:rPr lang="en-US" altLang="en-US"/>
              <a:pPr/>
              <a:t>2/10/2016</a:t>
            </a:fld>
            <a:endParaRPr lang="en-US" altLang="en-US"/>
          </a:p>
        </p:txBody>
      </p:sp>
      <p:sp>
        <p:nvSpPr>
          <p:cNvPr id="5" name="Slide Number Placeholder 4"/>
          <p:cNvSpPr>
            <a:spLocks noGrp="1"/>
          </p:cNvSpPr>
          <p:nvPr>
            <p:ph type="sldNum" sz="quarter" idx="11"/>
          </p:nvPr>
        </p:nvSpPr>
        <p:spPr/>
        <p:txBody>
          <a:bodyPr/>
          <a:lstStyle>
            <a:lvl1pPr>
              <a:defRPr/>
            </a:lvl1pPr>
          </a:lstStyle>
          <a:p>
            <a:fld id="{8171D76D-EB59-4069-AEEB-F814CDA52819}" type="slidenum">
              <a:rPr lang="en-US" altLang="en-US"/>
              <a:pPr/>
              <a:t>‹#›</a:t>
            </a:fld>
            <a:endParaRPr lang="en-US" altLang="en-US"/>
          </a:p>
        </p:txBody>
      </p:sp>
    </p:spTree>
    <p:extLst>
      <p:ext uri="{BB962C8B-B14F-4D97-AF65-F5344CB8AC3E}">
        <p14:creationId xmlns:p14="http://schemas.microsoft.com/office/powerpoint/2010/main" val="3375142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304800"/>
            <a:ext cx="21526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304800"/>
            <a:ext cx="63055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FC84E33-943C-4229-BC02-5FB11C86F8A1}" type="datetime1">
              <a:rPr lang="en-US" altLang="en-US"/>
              <a:pPr/>
              <a:t>2/10/2016</a:t>
            </a:fld>
            <a:endParaRPr lang="en-US" altLang="en-US"/>
          </a:p>
        </p:txBody>
      </p:sp>
      <p:sp>
        <p:nvSpPr>
          <p:cNvPr id="5" name="Slide Number Placeholder 4"/>
          <p:cNvSpPr>
            <a:spLocks noGrp="1"/>
          </p:cNvSpPr>
          <p:nvPr>
            <p:ph type="sldNum" sz="quarter" idx="11"/>
          </p:nvPr>
        </p:nvSpPr>
        <p:spPr/>
        <p:txBody>
          <a:bodyPr/>
          <a:lstStyle>
            <a:lvl1pPr>
              <a:defRPr/>
            </a:lvl1pPr>
          </a:lstStyle>
          <a:p>
            <a:fld id="{DD903EE2-7B76-45B3-AF6B-0CA1227E7CF6}" type="slidenum">
              <a:rPr lang="en-US" altLang="en-US"/>
              <a:pPr/>
              <a:t>‹#›</a:t>
            </a:fld>
            <a:endParaRPr lang="en-US" altLang="en-US"/>
          </a:p>
        </p:txBody>
      </p:sp>
    </p:spTree>
    <p:extLst>
      <p:ext uri="{BB962C8B-B14F-4D97-AF65-F5344CB8AC3E}">
        <p14:creationId xmlns:p14="http://schemas.microsoft.com/office/powerpoint/2010/main" val="3819179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E966C72-70AE-4A34-8BBF-53325EA24F6B}" type="datetime1">
              <a:rPr lang="en-US" altLang="en-US"/>
              <a:pPr/>
              <a:t>2/10/2016</a:t>
            </a:fld>
            <a:endParaRPr lang="en-US" altLang="en-US"/>
          </a:p>
        </p:txBody>
      </p:sp>
      <p:sp>
        <p:nvSpPr>
          <p:cNvPr id="5" name="Slide Number Placeholder 4"/>
          <p:cNvSpPr>
            <a:spLocks noGrp="1"/>
          </p:cNvSpPr>
          <p:nvPr>
            <p:ph type="sldNum" sz="quarter" idx="11"/>
          </p:nvPr>
        </p:nvSpPr>
        <p:spPr/>
        <p:txBody>
          <a:bodyPr/>
          <a:lstStyle>
            <a:lvl1pPr>
              <a:defRPr/>
            </a:lvl1pPr>
          </a:lstStyle>
          <a:p>
            <a:fld id="{E244B5CD-5DA1-4D5E-A2F1-5B1DADE85C1D}" type="slidenum">
              <a:rPr lang="en-US" altLang="en-US"/>
              <a:pPr/>
              <a:t>‹#›</a:t>
            </a:fld>
            <a:endParaRPr lang="en-US" altLang="en-US"/>
          </a:p>
        </p:txBody>
      </p:sp>
    </p:spTree>
    <p:extLst>
      <p:ext uri="{BB962C8B-B14F-4D97-AF65-F5344CB8AC3E}">
        <p14:creationId xmlns:p14="http://schemas.microsoft.com/office/powerpoint/2010/main" val="3529906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147867C-F3A3-4CB0-A797-9AFD2743C7AC}" type="datetime1">
              <a:rPr lang="en-US" altLang="en-US"/>
              <a:pPr/>
              <a:t>2/10/2016</a:t>
            </a:fld>
            <a:endParaRPr lang="en-US" altLang="en-US"/>
          </a:p>
        </p:txBody>
      </p:sp>
      <p:sp>
        <p:nvSpPr>
          <p:cNvPr id="5" name="Slide Number Placeholder 4"/>
          <p:cNvSpPr>
            <a:spLocks noGrp="1"/>
          </p:cNvSpPr>
          <p:nvPr>
            <p:ph type="sldNum" sz="quarter" idx="11"/>
          </p:nvPr>
        </p:nvSpPr>
        <p:spPr/>
        <p:txBody>
          <a:bodyPr/>
          <a:lstStyle>
            <a:lvl1pPr>
              <a:defRPr/>
            </a:lvl1pPr>
          </a:lstStyle>
          <a:p>
            <a:fld id="{B2428C1C-A25B-4913-8186-6721B1E07285}" type="slidenum">
              <a:rPr lang="en-US" altLang="en-US"/>
              <a:pPr/>
              <a:t>‹#›</a:t>
            </a:fld>
            <a:endParaRPr lang="en-US" altLang="en-US"/>
          </a:p>
        </p:txBody>
      </p:sp>
    </p:spTree>
    <p:extLst>
      <p:ext uri="{BB962C8B-B14F-4D97-AF65-F5344CB8AC3E}">
        <p14:creationId xmlns:p14="http://schemas.microsoft.com/office/powerpoint/2010/main" val="1578049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828800"/>
            <a:ext cx="42291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42291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719A4CE-CE9A-43AD-8590-53AA52142D71}" type="datetime1">
              <a:rPr lang="en-US" altLang="en-US"/>
              <a:pPr/>
              <a:t>2/10/2016</a:t>
            </a:fld>
            <a:endParaRPr lang="en-US" altLang="en-US"/>
          </a:p>
        </p:txBody>
      </p:sp>
      <p:sp>
        <p:nvSpPr>
          <p:cNvPr id="6" name="Slide Number Placeholder 5"/>
          <p:cNvSpPr>
            <a:spLocks noGrp="1"/>
          </p:cNvSpPr>
          <p:nvPr>
            <p:ph type="sldNum" sz="quarter" idx="11"/>
          </p:nvPr>
        </p:nvSpPr>
        <p:spPr/>
        <p:txBody>
          <a:bodyPr/>
          <a:lstStyle>
            <a:lvl1pPr>
              <a:defRPr/>
            </a:lvl1pPr>
          </a:lstStyle>
          <a:p>
            <a:fld id="{D0BD5D59-49C0-436F-8FF7-EABF05FED1A8}" type="slidenum">
              <a:rPr lang="en-US" altLang="en-US"/>
              <a:pPr/>
              <a:t>‹#›</a:t>
            </a:fld>
            <a:endParaRPr lang="en-US" altLang="en-US"/>
          </a:p>
        </p:txBody>
      </p:sp>
    </p:spTree>
    <p:extLst>
      <p:ext uri="{BB962C8B-B14F-4D97-AF65-F5344CB8AC3E}">
        <p14:creationId xmlns:p14="http://schemas.microsoft.com/office/powerpoint/2010/main" val="1871564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244BE854-F400-43F2-8B9E-503BC88108D1}" type="datetime1">
              <a:rPr lang="en-US" altLang="en-US"/>
              <a:pPr/>
              <a:t>2/10/2016</a:t>
            </a:fld>
            <a:endParaRPr lang="en-US" altLang="en-US"/>
          </a:p>
        </p:txBody>
      </p:sp>
      <p:sp>
        <p:nvSpPr>
          <p:cNvPr id="8" name="Slide Number Placeholder 7"/>
          <p:cNvSpPr>
            <a:spLocks noGrp="1"/>
          </p:cNvSpPr>
          <p:nvPr>
            <p:ph type="sldNum" sz="quarter" idx="11"/>
          </p:nvPr>
        </p:nvSpPr>
        <p:spPr/>
        <p:txBody>
          <a:bodyPr/>
          <a:lstStyle>
            <a:lvl1pPr>
              <a:defRPr/>
            </a:lvl1pPr>
          </a:lstStyle>
          <a:p>
            <a:fld id="{862FE189-19F2-4A89-85BB-9F9D7D0E2A2F}" type="slidenum">
              <a:rPr lang="en-US" altLang="en-US"/>
              <a:pPr/>
              <a:t>‹#›</a:t>
            </a:fld>
            <a:endParaRPr lang="en-US" altLang="en-US"/>
          </a:p>
        </p:txBody>
      </p:sp>
    </p:spTree>
    <p:extLst>
      <p:ext uri="{BB962C8B-B14F-4D97-AF65-F5344CB8AC3E}">
        <p14:creationId xmlns:p14="http://schemas.microsoft.com/office/powerpoint/2010/main" val="3898611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A648CB79-7402-4D3A-A3FF-9A84637CBFB1}" type="datetime1">
              <a:rPr lang="en-US" altLang="en-US"/>
              <a:pPr/>
              <a:t>2/10/2016</a:t>
            </a:fld>
            <a:endParaRPr lang="en-US" altLang="en-US"/>
          </a:p>
        </p:txBody>
      </p:sp>
      <p:sp>
        <p:nvSpPr>
          <p:cNvPr id="4" name="Slide Number Placeholder 3"/>
          <p:cNvSpPr>
            <a:spLocks noGrp="1"/>
          </p:cNvSpPr>
          <p:nvPr>
            <p:ph type="sldNum" sz="quarter" idx="11"/>
          </p:nvPr>
        </p:nvSpPr>
        <p:spPr/>
        <p:txBody>
          <a:bodyPr/>
          <a:lstStyle>
            <a:lvl1pPr>
              <a:defRPr/>
            </a:lvl1pPr>
          </a:lstStyle>
          <a:p>
            <a:fld id="{6EECA46F-6E29-4A5E-9CE3-165A8B609868}" type="slidenum">
              <a:rPr lang="en-US" altLang="en-US"/>
              <a:pPr/>
              <a:t>‹#›</a:t>
            </a:fld>
            <a:endParaRPr lang="en-US" altLang="en-US"/>
          </a:p>
        </p:txBody>
      </p:sp>
    </p:spTree>
    <p:extLst>
      <p:ext uri="{BB962C8B-B14F-4D97-AF65-F5344CB8AC3E}">
        <p14:creationId xmlns:p14="http://schemas.microsoft.com/office/powerpoint/2010/main" val="1380453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EFEAECF-80D5-49AA-A173-5B48C1961D3D}" type="datetime1">
              <a:rPr lang="en-US" altLang="en-US"/>
              <a:pPr/>
              <a:t>2/10/2016</a:t>
            </a:fld>
            <a:endParaRPr lang="en-US" altLang="en-US"/>
          </a:p>
        </p:txBody>
      </p:sp>
      <p:sp>
        <p:nvSpPr>
          <p:cNvPr id="3" name="Slide Number Placeholder 2"/>
          <p:cNvSpPr>
            <a:spLocks noGrp="1"/>
          </p:cNvSpPr>
          <p:nvPr>
            <p:ph type="sldNum" sz="quarter" idx="11"/>
          </p:nvPr>
        </p:nvSpPr>
        <p:spPr/>
        <p:txBody>
          <a:bodyPr/>
          <a:lstStyle>
            <a:lvl1pPr>
              <a:defRPr/>
            </a:lvl1pPr>
          </a:lstStyle>
          <a:p>
            <a:fld id="{59FC46A7-A4A1-4E42-B9C4-27EE7C572153}" type="slidenum">
              <a:rPr lang="en-US" altLang="en-US"/>
              <a:pPr/>
              <a:t>‹#›</a:t>
            </a:fld>
            <a:endParaRPr lang="en-US" altLang="en-US"/>
          </a:p>
        </p:txBody>
      </p:sp>
    </p:spTree>
    <p:extLst>
      <p:ext uri="{BB962C8B-B14F-4D97-AF65-F5344CB8AC3E}">
        <p14:creationId xmlns:p14="http://schemas.microsoft.com/office/powerpoint/2010/main" val="995867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7595058-B9EE-4E02-A474-18A779D26AAA}" type="datetime1">
              <a:rPr lang="en-US" altLang="en-US"/>
              <a:pPr/>
              <a:t>2/10/2016</a:t>
            </a:fld>
            <a:endParaRPr lang="en-US" altLang="en-US"/>
          </a:p>
        </p:txBody>
      </p:sp>
      <p:sp>
        <p:nvSpPr>
          <p:cNvPr id="6" name="Slide Number Placeholder 5"/>
          <p:cNvSpPr>
            <a:spLocks noGrp="1"/>
          </p:cNvSpPr>
          <p:nvPr>
            <p:ph type="sldNum" sz="quarter" idx="11"/>
          </p:nvPr>
        </p:nvSpPr>
        <p:spPr/>
        <p:txBody>
          <a:bodyPr/>
          <a:lstStyle>
            <a:lvl1pPr>
              <a:defRPr/>
            </a:lvl1pPr>
          </a:lstStyle>
          <a:p>
            <a:fld id="{3C76C3E7-7F68-435C-996D-FF0E9EB9FD3B}" type="slidenum">
              <a:rPr lang="en-US" altLang="en-US"/>
              <a:pPr/>
              <a:t>‹#›</a:t>
            </a:fld>
            <a:endParaRPr lang="en-US" altLang="en-US"/>
          </a:p>
        </p:txBody>
      </p:sp>
    </p:spTree>
    <p:extLst>
      <p:ext uri="{BB962C8B-B14F-4D97-AF65-F5344CB8AC3E}">
        <p14:creationId xmlns:p14="http://schemas.microsoft.com/office/powerpoint/2010/main" val="2220637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2648720-158E-440D-B2CE-3AE11FF5FF23}" type="datetime1">
              <a:rPr lang="en-US" altLang="en-US"/>
              <a:pPr/>
              <a:t>2/10/2016</a:t>
            </a:fld>
            <a:endParaRPr lang="en-US" altLang="en-US"/>
          </a:p>
        </p:txBody>
      </p:sp>
      <p:sp>
        <p:nvSpPr>
          <p:cNvPr id="6" name="Slide Number Placeholder 5"/>
          <p:cNvSpPr>
            <a:spLocks noGrp="1"/>
          </p:cNvSpPr>
          <p:nvPr>
            <p:ph type="sldNum" sz="quarter" idx="11"/>
          </p:nvPr>
        </p:nvSpPr>
        <p:spPr/>
        <p:txBody>
          <a:bodyPr/>
          <a:lstStyle>
            <a:lvl1pPr>
              <a:defRPr/>
            </a:lvl1pPr>
          </a:lstStyle>
          <a:p>
            <a:fld id="{C41D46D0-F709-4A8E-805F-79EB01AA919B}" type="slidenum">
              <a:rPr lang="en-US" altLang="en-US"/>
              <a:pPr/>
              <a:t>‹#›</a:t>
            </a:fld>
            <a:endParaRPr lang="en-US" altLang="en-US"/>
          </a:p>
        </p:txBody>
      </p:sp>
    </p:spTree>
    <p:extLst>
      <p:ext uri="{BB962C8B-B14F-4D97-AF65-F5344CB8AC3E}">
        <p14:creationId xmlns:p14="http://schemas.microsoft.com/office/powerpoint/2010/main" val="1533293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AFT_20B_Natl.png                                               0014D214home                           BC877B2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228600" y="304800"/>
            <a:ext cx="8610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28600" y="1828800"/>
            <a:ext cx="86106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76200" y="60960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a:latin typeface="+mn-lt"/>
              </a:defRPr>
            </a:lvl1pPr>
          </a:lstStyle>
          <a:p>
            <a:fld id="{53BA9532-B6C6-4D2A-BF10-358C6DBC5C14}" type="datetime1">
              <a:rPr lang="en-US" altLang="en-US"/>
              <a:pPr/>
              <a:t>2/10/2016</a:t>
            </a:fld>
            <a:endParaRPr lang="en-US" altLang="en-US"/>
          </a:p>
        </p:txBody>
      </p:sp>
      <p:sp>
        <p:nvSpPr>
          <p:cNvPr id="1030" name="Rectangle 6"/>
          <p:cNvSpPr>
            <a:spLocks noGrp="1" noChangeArrowheads="1"/>
          </p:cNvSpPr>
          <p:nvPr>
            <p:ph type="sldNum" sz="quarter" idx="4"/>
          </p:nvPr>
        </p:nvSpPr>
        <p:spPr bwMode="auto">
          <a:xfrm>
            <a:off x="76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mn-lt"/>
              </a:defRPr>
            </a:lvl1pPr>
          </a:lstStyle>
          <a:p>
            <a:fld id="{C668D4A2-B8D8-40AC-8353-531E5EB8F7D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Verdana" charset="0"/>
        </a:defRPr>
      </a:lvl2pPr>
      <a:lvl3pPr algn="l" rtl="0" eaLnBrk="1" fontAlgn="base" hangingPunct="1">
        <a:spcBef>
          <a:spcPct val="0"/>
        </a:spcBef>
        <a:spcAft>
          <a:spcPct val="0"/>
        </a:spcAft>
        <a:defRPr sz="4000">
          <a:solidFill>
            <a:schemeClr val="tx2"/>
          </a:solidFill>
          <a:latin typeface="Verdana" charset="0"/>
        </a:defRPr>
      </a:lvl3pPr>
      <a:lvl4pPr algn="l" rtl="0" eaLnBrk="1" fontAlgn="base" hangingPunct="1">
        <a:spcBef>
          <a:spcPct val="0"/>
        </a:spcBef>
        <a:spcAft>
          <a:spcPct val="0"/>
        </a:spcAft>
        <a:defRPr sz="4000">
          <a:solidFill>
            <a:schemeClr val="tx2"/>
          </a:solidFill>
          <a:latin typeface="Verdana" charset="0"/>
        </a:defRPr>
      </a:lvl4pPr>
      <a:lvl5pPr algn="l" rtl="0" eaLnBrk="1" fontAlgn="base" hangingPunct="1">
        <a:spcBef>
          <a:spcPct val="0"/>
        </a:spcBef>
        <a:spcAft>
          <a:spcPct val="0"/>
        </a:spcAft>
        <a:defRPr sz="4000">
          <a:solidFill>
            <a:schemeClr val="tx2"/>
          </a:solidFill>
          <a:latin typeface="Verdana" charset="0"/>
        </a:defRPr>
      </a:lvl5pPr>
      <a:lvl6pPr marL="457200" algn="l" rtl="0" eaLnBrk="1" fontAlgn="base" hangingPunct="1">
        <a:spcBef>
          <a:spcPct val="0"/>
        </a:spcBef>
        <a:spcAft>
          <a:spcPct val="0"/>
        </a:spcAft>
        <a:defRPr sz="4000">
          <a:solidFill>
            <a:schemeClr val="tx2"/>
          </a:solidFill>
          <a:latin typeface="Verdana" charset="0"/>
        </a:defRPr>
      </a:lvl6pPr>
      <a:lvl7pPr marL="914400" algn="l" rtl="0" eaLnBrk="1" fontAlgn="base" hangingPunct="1">
        <a:spcBef>
          <a:spcPct val="0"/>
        </a:spcBef>
        <a:spcAft>
          <a:spcPct val="0"/>
        </a:spcAft>
        <a:defRPr sz="4000">
          <a:solidFill>
            <a:schemeClr val="tx2"/>
          </a:solidFill>
          <a:latin typeface="Verdana" charset="0"/>
        </a:defRPr>
      </a:lvl7pPr>
      <a:lvl8pPr marL="1371600" algn="l" rtl="0" eaLnBrk="1" fontAlgn="base" hangingPunct="1">
        <a:spcBef>
          <a:spcPct val="0"/>
        </a:spcBef>
        <a:spcAft>
          <a:spcPct val="0"/>
        </a:spcAft>
        <a:defRPr sz="4000">
          <a:solidFill>
            <a:schemeClr val="tx2"/>
          </a:solidFill>
          <a:latin typeface="Verdana" charset="0"/>
        </a:defRPr>
      </a:lvl8pPr>
      <a:lvl9pPr marL="1828800" algn="l" rtl="0" eaLnBrk="1" fontAlgn="base" hangingPunct="1">
        <a:spcBef>
          <a:spcPct val="0"/>
        </a:spcBef>
        <a:spcAft>
          <a:spcPct val="0"/>
        </a:spcAft>
        <a:defRPr sz="4000">
          <a:solidFill>
            <a:schemeClr val="tx2"/>
          </a:solidFill>
          <a:latin typeface="Verdana" charset="0"/>
        </a:defRPr>
      </a:lvl9pPr>
    </p:titleStyle>
    <p:bodyStyle>
      <a:lvl1pPr marL="342900" indent="-342900" algn="l" rtl="0" eaLnBrk="1" fontAlgn="base" hangingPunct="1">
        <a:spcBef>
          <a:spcPct val="20000"/>
        </a:spcBef>
        <a:spcAft>
          <a:spcPct val="0"/>
        </a:spcAft>
        <a:buClr>
          <a:schemeClr val="tx2"/>
        </a:buClr>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2400">
          <a:solidFill>
            <a:schemeClr val="tx1"/>
          </a:solidFill>
          <a:latin typeface="+mn-lt"/>
        </a:defRPr>
      </a:lvl2pPr>
      <a:lvl3pPr marL="1143000" indent="-228600" algn="l" rtl="0" eaLnBrk="1" fontAlgn="base" hangingPunct="1">
        <a:spcBef>
          <a:spcPct val="20000"/>
        </a:spcBef>
        <a:spcAft>
          <a:spcPct val="0"/>
        </a:spcAft>
        <a:buClr>
          <a:schemeClr val="tx2"/>
        </a:buClr>
        <a:buChar char="•"/>
        <a:defRPr sz="2000">
          <a:solidFill>
            <a:schemeClr val="tx1"/>
          </a:solidFill>
          <a:latin typeface="+mn-lt"/>
        </a:defRPr>
      </a:lvl3pPr>
      <a:lvl4pPr marL="1600200" indent="-228600" algn="l" rtl="0" eaLnBrk="1" fontAlgn="base" hangingPunct="1">
        <a:spcBef>
          <a:spcPct val="20000"/>
        </a:spcBef>
        <a:spcAft>
          <a:spcPct val="0"/>
        </a:spcAft>
        <a:buClr>
          <a:schemeClr val="tx2"/>
        </a:buClr>
        <a:buChar char="–"/>
        <a:defRPr>
          <a:solidFill>
            <a:schemeClr val="tx1"/>
          </a:solidFill>
          <a:latin typeface="+mn-lt"/>
        </a:defRPr>
      </a:lvl4pPr>
      <a:lvl5pPr marL="2057400" indent="-228600" algn="l" rtl="0" eaLnBrk="1" fontAlgn="base" hangingPunct="1">
        <a:spcBef>
          <a:spcPct val="20000"/>
        </a:spcBef>
        <a:spcAft>
          <a:spcPct val="0"/>
        </a:spcAft>
        <a:buClr>
          <a:schemeClr val="tx2"/>
        </a:buClr>
        <a:buChar char="»"/>
        <a:defRPr>
          <a:solidFill>
            <a:schemeClr val="tx1"/>
          </a:solidFill>
          <a:latin typeface="+mn-lt"/>
        </a:defRPr>
      </a:lvl5pPr>
      <a:lvl6pPr marL="2514600" indent="-228600" algn="l" rtl="0" eaLnBrk="1" fontAlgn="base" hangingPunct="1">
        <a:spcBef>
          <a:spcPct val="20000"/>
        </a:spcBef>
        <a:spcAft>
          <a:spcPct val="0"/>
        </a:spcAft>
        <a:buClr>
          <a:schemeClr val="tx2"/>
        </a:buClr>
        <a:buChar char="»"/>
        <a:defRPr>
          <a:solidFill>
            <a:schemeClr val="tx1"/>
          </a:solidFill>
          <a:latin typeface="+mn-lt"/>
        </a:defRPr>
      </a:lvl6pPr>
      <a:lvl7pPr marL="2971800" indent="-228600" algn="l" rtl="0" eaLnBrk="1" fontAlgn="base" hangingPunct="1">
        <a:spcBef>
          <a:spcPct val="20000"/>
        </a:spcBef>
        <a:spcAft>
          <a:spcPct val="0"/>
        </a:spcAft>
        <a:buClr>
          <a:schemeClr val="tx2"/>
        </a:buClr>
        <a:buChar char="»"/>
        <a:defRPr>
          <a:solidFill>
            <a:schemeClr val="tx1"/>
          </a:solidFill>
          <a:latin typeface="+mn-lt"/>
        </a:defRPr>
      </a:lvl7pPr>
      <a:lvl8pPr marL="3429000" indent="-228600" algn="l" rtl="0" eaLnBrk="1" fontAlgn="base" hangingPunct="1">
        <a:spcBef>
          <a:spcPct val="20000"/>
        </a:spcBef>
        <a:spcAft>
          <a:spcPct val="0"/>
        </a:spcAft>
        <a:buClr>
          <a:schemeClr val="tx2"/>
        </a:buClr>
        <a:buChar char="»"/>
        <a:defRPr>
          <a:solidFill>
            <a:schemeClr val="tx1"/>
          </a:solidFill>
          <a:latin typeface="+mn-lt"/>
        </a:defRPr>
      </a:lvl8pPr>
      <a:lvl9pPr marL="3886200" indent="-228600" algn="l" rtl="0" eaLnBrk="1" fontAlgn="base" hangingPunct="1">
        <a:spcBef>
          <a:spcPct val="20000"/>
        </a:spcBef>
        <a:spcAft>
          <a:spcPct val="0"/>
        </a:spcAft>
        <a:buClr>
          <a:schemeClr val="tx2"/>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2.ed.gov/policy/elsec/leg/essa/transitionsy1617-dcl.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aft.org/ess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te.1keydata.com/indiana.php" TargetMode="External"/><Relationship Id="rId2" Type="http://schemas.openxmlformats.org/officeDocument/2006/relationships/hyperlink" Target="http://state.1keydata.com/connecticut.php" TargetMode="External"/><Relationship Id="rId1" Type="http://schemas.openxmlformats.org/officeDocument/2006/relationships/slideLayout" Target="../slideLayouts/slideLayout2.xml"/><Relationship Id="rId4" Type="http://schemas.openxmlformats.org/officeDocument/2006/relationships/hyperlink" Target="http://state.1keydata.com/louisiana.php"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te.1keydata.com/new-jersey.php" TargetMode="External"/><Relationship Id="rId2" Type="http://schemas.openxmlformats.org/officeDocument/2006/relationships/hyperlink" Target="http://state.1keydata.com/michigan.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te.1keydata.com/utah.php" TargetMode="External"/><Relationship Id="rId2" Type="http://schemas.openxmlformats.org/officeDocument/2006/relationships/hyperlink" Target="http://state.1keydata.com/new-york.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Every Student Succeeds Act</a:t>
            </a:r>
            <a:endParaRPr lang="en-US" b="1" dirty="0"/>
          </a:p>
        </p:txBody>
      </p:sp>
      <p:sp>
        <p:nvSpPr>
          <p:cNvPr id="3" name="Subtitle 2"/>
          <p:cNvSpPr>
            <a:spLocks noGrp="1"/>
          </p:cNvSpPr>
          <p:nvPr>
            <p:ph type="subTitle" idx="1"/>
          </p:nvPr>
        </p:nvSpPr>
        <p:spPr/>
        <p:txBody>
          <a:bodyPr/>
          <a:lstStyle/>
          <a:p>
            <a:r>
              <a:rPr lang="en-US" dirty="0" smtClean="0"/>
              <a:t>February 10, 2016</a:t>
            </a:r>
            <a:endParaRPr lang="en-US" dirty="0"/>
          </a:p>
        </p:txBody>
      </p:sp>
    </p:spTree>
    <p:extLst>
      <p:ext uri="{BB962C8B-B14F-4D97-AF65-F5344CB8AC3E}">
        <p14:creationId xmlns:p14="http://schemas.microsoft.com/office/powerpoint/2010/main" val="237020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Highlights: Interventions</a:t>
            </a:r>
            <a:endParaRPr lang="en-US" b="1" dirty="0"/>
          </a:p>
        </p:txBody>
      </p:sp>
      <p:sp>
        <p:nvSpPr>
          <p:cNvPr id="3" name="Content Placeholder 2"/>
          <p:cNvSpPr>
            <a:spLocks noGrp="1"/>
          </p:cNvSpPr>
          <p:nvPr>
            <p:ph idx="1"/>
          </p:nvPr>
        </p:nvSpPr>
        <p:spPr>
          <a:xfrm>
            <a:off x="304800" y="1143000"/>
            <a:ext cx="7924800" cy="5334000"/>
          </a:xfrm>
        </p:spPr>
        <p:txBody>
          <a:bodyPr>
            <a:normAutofit/>
          </a:bodyPr>
          <a:lstStyle/>
          <a:p>
            <a:pPr>
              <a:spcBef>
                <a:spcPts val="0"/>
              </a:spcBef>
              <a:spcAft>
                <a:spcPts val="1800"/>
              </a:spcAft>
            </a:pPr>
            <a:r>
              <a:rPr lang="en-US" sz="1700" u="sng" dirty="0"/>
              <a:t>Targeted support and improvement</a:t>
            </a:r>
            <a:r>
              <a:rPr lang="en-US" sz="1700" dirty="0"/>
              <a:t>: Schools with significantly underperforming subgroups </a:t>
            </a:r>
            <a:r>
              <a:rPr lang="en-US" sz="1700" dirty="0" smtClean="0"/>
              <a:t>must develop improvement </a:t>
            </a:r>
            <a:r>
              <a:rPr lang="en-US" sz="1700" dirty="0"/>
              <a:t>plans with stakeholders, based on all indicators. The plans must include </a:t>
            </a:r>
            <a:r>
              <a:rPr lang="en-US" sz="1700" dirty="0" smtClean="0"/>
              <a:t>evidence-based strategies</a:t>
            </a:r>
            <a:r>
              <a:rPr lang="en-US" sz="1700" dirty="0"/>
              <a:t>, identify and address resource inequities, </a:t>
            </a:r>
            <a:r>
              <a:rPr lang="en-US" sz="1700" dirty="0" smtClean="0"/>
              <a:t>and </a:t>
            </a:r>
            <a:r>
              <a:rPr lang="en-US" sz="1700" dirty="0"/>
              <a:t>be approved and monitored </a:t>
            </a:r>
            <a:r>
              <a:rPr lang="en-US" sz="1700" dirty="0" smtClean="0"/>
              <a:t>by district.</a:t>
            </a:r>
            <a:endParaRPr lang="en-US" sz="1700" dirty="0"/>
          </a:p>
          <a:p>
            <a:pPr>
              <a:spcBef>
                <a:spcPts val="0"/>
              </a:spcBef>
              <a:spcAft>
                <a:spcPts val="1800"/>
              </a:spcAft>
            </a:pPr>
            <a:r>
              <a:rPr lang="en-US" sz="1700" u="sng" dirty="0"/>
              <a:t>Comprehensive support and improvement</a:t>
            </a:r>
            <a:r>
              <a:rPr lang="en-US" sz="1700" dirty="0"/>
              <a:t>: Districts with identified schools must </a:t>
            </a:r>
            <a:r>
              <a:rPr lang="en-US" sz="1700" dirty="0" smtClean="0"/>
              <a:t>develop improvement </a:t>
            </a:r>
            <a:r>
              <a:rPr lang="en-US" sz="1700" dirty="0"/>
              <a:t>plans with stakeholders, based on all indicators. The plans must include </a:t>
            </a:r>
            <a:r>
              <a:rPr lang="en-US" sz="1700" dirty="0" smtClean="0"/>
              <a:t>evidence-based strategies </a:t>
            </a:r>
            <a:r>
              <a:rPr lang="en-US" sz="1700" dirty="0"/>
              <a:t>and a resource equity component; must be approved by the district and state; </a:t>
            </a:r>
            <a:r>
              <a:rPr lang="en-US" sz="1700" dirty="0" smtClean="0"/>
              <a:t>and must </a:t>
            </a:r>
            <a:r>
              <a:rPr lang="en-US" sz="1700" dirty="0"/>
              <a:t>be monitored and reviewed by the state. </a:t>
            </a:r>
            <a:endParaRPr lang="en-US" sz="1700" dirty="0" smtClean="0"/>
          </a:p>
          <a:p>
            <a:pPr>
              <a:spcBef>
                <a:spcPts val="0"/>
              </a:spcBef>
              <a:spcAft>
                <a:spcPts val="1800"/>
              </a:spcAft>
            </a:pPr>
            <a:r>
              <a:rPr lang="en-US" sz="1700" dirty="0" smtClean="0"/>
              <a:t>Students </a:t>
            </a:r>
            <a:r>
              <a:rPr lang="en-US" sz="1700" dirty="0"/>
              <a:t>at </a:t>
            </a:r>
            <a:r>
              <a:rPr lang="en-US" sz="1700" dirty="0" smtClean="0"/>
              <a:t>schools identified for comprehensive support and improvement are </a:t>
            </a:r>
            <a:r>
              <a:rPr lang="en-US" sz="1700" dirty="0"/>
              <a:t>eligible for public </a:t>
            </a:r>
            <a:r>
              <a:rPr lang="en-US" sz="1700" dirty="0" smtClean="0"/>
              <a:t>school choice</a:t>
            </a:r>
            <a:r>
              <a:rPr lang="en-US" sz="1700" dirty="0" smtClean="0"/>
              <a:t>. Up to 5 percent of Title I funds may be spent on transportation.</a:t>
            </a:r>
            <a:endParaRPr lang="en-US" sz="1700" dirty="0"/>
          </a:p>
          <a:p>
            <a:pPr>
              <a:spcBef>
                <a:spcPts val="0"/>
              </a:spcBef>
              <a:spcAft>
                <a:spcPts val="1800"/>
              </a:spcAft>
            </a:pPr>
            <a:r>
              <a:rPr lang="en-US" sz="1700" dirty="0"/>
              <a:t>If after four years of comprehensive support and improvement, schools don’t meet </a:t>
            </a:r>
            <a:r>
              <a:rPr lang="en-US" sz="1700" dirty="0" smtClean="0"/>
              <a:t>state-defined criteria </a:t>
            </a:r>
            <a:r>
              <a:rPr lang="en-US" sz="1700" dirty="0"/>
              <a:t>for exit, state takes more rigorous action, which can include changes to </a:t>
            </a:r>
            <a:r>
              <a:rPr lang="en-US" sz="1700" dirty="0" smtClean="0"/>
              <a:t>school-level operations.</a:t>
            </a:r>
            <a:endParaRPr lang="en-US" sz="1700" dirty="0"/>
          </a:p>
        </p:txBody>
      </p:sp>
    </p:spTree>
    <p:extLst>
      <p:ext uri="{BB962C8B-B14F-4D97-AF65-F5344CB8AC3E}">
        <p14:creationId xmlns:p14="http://schemas.microsoft.com/office/powerpoint/2010/main" val="2388419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Highlights: Paraprofessionals</a:t>
            </a:r>
            <a:endParaRPr lang="en-US" b="1" dirty="0"/>
          </a:p>
        </p:txBody>
      </p:sp>
      <p:sp>
        <p:nvSpPr>
          <p:cNvPr id="3" name="Content Placeholder 2"/>
          <p:cNvSpPr>
            <a:spLocks noGrp="1"/>
          </p:cNvSpPr>
          <p:nvPr>
            <p:ph idx="1"/>
          </p:nvPr>
        </p:nvSpPr>
        <p:spPr>
          <a:xfrm>
            <a:off x="228600" y="1143000"/>
            <a:ext cx="8382000" cy="5410200"/>
          </a:xfrm>
        </p:spPr>
        <p:txBody>
          <a:bodyPr>
            <a:normAutofit/>
          </a:bodyPr>
          <a:lstStyle/>
          <a:p>
            <a:pPr>
              <a:spcBef>
                <a:spcPts val="0"/>
              </a:spcBef>
              <a:spcAft>
                <a:spcPts val="1200"/>
              </a:spcAft>
            </a:pPr>
            <a:r>
              <a:rPr lang="en-US" sz="2400" dirty="0" smtClean="0"/>
              <a:t>Maintain certification </a:t>
            </a:r>
            <a:r>
              <a:rPr lang="en-US" sz="2400" dirty="0"/>
              <a:t>requirements, which help prevent school districts from hiring paraprofessionals with little educational experience or professional </a:t>
            </a:r>
            <a:r>
              <a:rPr lang="en-US" sz="2400" dirty="0" smtClean="0"/>
              <a:t>training. </a:t>
            </a:r>
          </a:p>
          <a:p>
            <a:pPr>
              <a:spcBef>
                <a:spcPts val="0"/>
              </a:spcBef>
              <a:spcAft>
                <a:spcPts val="1200"/>
              </a:spcAft>
            </a:pPr>
            <a:r>
              <a:rPr lang="en-US" sz="2400" dirty="0" smtClean="0"/>
              <a:t>Includes paraprofessionals </a:t>
            </a:r>
            <a:r>
              <a:rPr lang="en-US" sz="2400" dirty="0"/>
              <a:t>in the list of stakeholders who must be consulted in the development of the state </a:t>
            </a:r>
            <a:r>
              <a:rPr lang="en-US" sz="2400" dirty="0" smtClean="0"/>
              <a:t>plan.</a:t>
            </a:r>
          </a:p>
          <a:p>
            <a:pPr>
              <a:spcBef>
                <a:spcPts val="0"/>
              </a:spcBef>
              <a:spcAft>
                <a:spcPts val="1200"/>
              </a:spcAft>
            </a:pPr>
            <a:r>
              <a:rPr lang="en-US" sz="2400" dirty="0" smtClean="0"/>
              <a:t>Now covered </a:t>
            </a:r>
            <a:r>
              <a:rPr lang="en-US" sz="2400" dirty="0"/>
              <a:t>by the </a:t>
            </a:r>
            <a:r>
              <a:rPr lang="en-US" sz="2400" dirty="0" smtClean="0"/>
              <a:t>Title II’s </a:t>
            </a:r>
            <a:r>
              <a:rPr lang="en-US" sz="2400" dirty="0"/>
              <a:t>collective bargaining protections. </a:t>
            </a:r>
          </a:p>
          <a:p>
            <a:pPr>
              <a:spcBef>
                <a:spcPts val="0"/>
              </a:spcBef>
              <a:spcAft>
                <a:spcPts val="1200"/>
              </a:spcAft>
            </a:pPr>
            <a:r>
              <a:rPr lang="en-US" sz="2400" dirty="0" smtClean="0"/>
              <a:t>Expands professional </a:t>
            </a:r>
            <a:r>
              <a:rPr lang="en-US" sz="2400" dirty="0"/>
              <a:t>development opportunities for </a:t>
            </a:r>
            <a:r>
              <a:rPr lang="en-US" sz="2400" dirty="0" smtClean="0"/>
              <a:t>paraprofessionals, including pathways </a:t>
            </a:r>
            <a:r>
              <a:rPr lang="en-US" sz="2400" dirty="0"/>
              <a:t>for paraprofessionals to earn a teacher certification.</a:t>
            </a:r>
            <a:r>
              <a:rPr lang="en-US" sz="2400" u="sng" dirty="0"/>
              <a:t> </a:t>
            </a:r>
            <a:endParaRPr lang="en-US" sz="2400" dirty="0"/>
          </a:p>
          <a:p>
            <a:endParaRPr lang="en-US" sz="2400" dirty="0"/>
          </a:p>
        </p:txBody>
      </p:sp>
    </p:spTree>
    <p:extLst>
      <p:ext uri="{BB962C8B-B14F-4D97-AF65-F5344CB8AC3E}">
        <p14:creationId xmlns:p14="http://schemas.microsoft.com/office/powerpoint/2010/main" val="2887158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8991600" cy="838200"/>
          </a:xfrm>
        </p:spPr>
        <p:txBody>
          <a:bodyPr/>
          <a:lstStyle/>
          <a:p>
            <a:r>
              <a:rPr lang="en-US" b="1" dirty="0" smtClean="0"/>
              <a:t>Highlights: Teacher Evaluation</a:t>
            </a:r>
            <a:endParaRPr lang="en-US" b="1" dirty="0"/>
          </a:p>
        </p:txBody>
      </p:sp>
      <p:sp>
        <p:nvSpPr>
          <p:cNvPr id="3" name="Content Placeholder 2"/>
          <p:cNvSpPr>
            <a:spLocks noGrp="1"/>
          </p:cNvSpPr>
          <p:nvPr>
            <p:ph idx="1"/>
          </p:nvPr>
        </p:nvSpPr>
        <p:spPr>
          <a:xfrm>
            <a:off x="228600" y="1447800"/>
            <a:ext cx="8610600" cy="4572000"/>
          </a:xfrm>
        </p:spPr>
        <p:txBody>
          <a:bodyPr/>
          <a:lstStyle/>
          <a:p>
            <a:r>
              <a:rPr lang="en-US" dirty="0" smtClean="0"/>
              <a:t>Prohibits secretary </a:t>
            </a:r>
            <a:r>
              <a:rPr lang="en-US" dirty="0"/>
              <a:t>prescribing terms or conditions of teacher evaluation systems.</a:t>
            </a:r>
          </a:p>
        </p:txBody>
      </p:sp>
    </p:spTree>
    <p:extLst>
      <p:ext uri="{BB962C8B-B14F-4D97-AF65-F5344CB8AC3E}">
        <p14:creationId xmlns:p14="http://schemas.microsoft.com/office/powerpoint/2010/main" val="3113528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1371600"/>
          </a:xfrm>
        </p:spPr>
        <p:txBody>
          <a:bodyPr/>
          <a:lstStyle/>
          <a:p>
            <a:r>
              <a:rPr lang="en-US" b="1" dirty="0" smtClean="0"/>
              <a:t>Highlights: </a:t>
            </a:r>
            <a:br>
              <a:rPr lang="en-US" b="1" dirty="0" smtClean="0"/>
            </a:br>
            <a:r>
              <a:rPr lang="en-US" b="1" dirty="0" smtClean="0"/>
              <a:t>Collective Bargaining</a:t>
            </a:r>
            <a:endParaRPr lang="en-US" b="1" dirty="0"/>
          </a:p>
        </p:txBody>
      </p:sp>
      <p:sp>
        <p:nvSpPr>
          <p:cNvPr id="3" name="Content Placeholder 2"/>
          <p:cNvSpPr>
            <a:spLocks noGrp="1"/>
          </p:cNvSpPr>
          <p:nvPr>
            <p:ph idx="1"/>
          </p:nvPr>
        </p:nvSpPr>
        <p:spPr/>
        <p:txBody>
          <a:bodyPr/>
          <a:lstStyle/>
          <a:p>
            <a:pPr>
              <a:spcBef>
                <a:spcPts val="0"/>
              </a:spcBef>
              <a:spcAft>
                <a:spcPts val="1200"/>
              </a:spcAft>
            </a:pPr>
            <a:r>
              <a:rPr lang="en-US" sz="2400" dirty="0"/>
              <a:t>L</a:t>
            </a:r>
            <a:r>
              <a:rPr lang="en-US" sz="2400" dirty="0" smtClean="0"/>
              <a:t>anguage ensures </a:t>
            </a:r>
            <a:r>
              <a:rPr lang="en-US" sz="2400" dirty="0"/>
              <a:t>that specific provisions within ESSA cannot be seen as </a:t>
            </a:r>
            <a:r>
              <a:rPr lang="en-US" sz="2400" dirty="0" smtClean="0"/>
              <a:t>overturning </a:t>
            </a:r>
            <a:r>
              <a:rPr lang="en-US" sz="2400" dirty="0"/>
              <a:t>existing collective bargaining agreements </a:t>
            </a:r>
            <a:r>
              <a:rPr lang="en-US" sz="2400"/>
              <a:t>or </a:t>
            </a:r>
            <a:r>
              <a:rPr lang="en-US" sz="2400" smtClean="0"/>
              <a:t>memoranda </a:t>
            </a:r>
            <a:r>
              <a:rPr lang="en-US" sz="2400" dirty="0"/>
              <a:t>of understanding. The Title II provision is new, and would cover state-developed evaluation plans done with Title II funds.</a:t>
            </a:r>
          </a:p>
        </p:txBody>
      </p:sp>
    </p:spTree>
    <p:extLst>
      <p:ext uri="{BB962C8B-B14F-4D97-AF65-F5344CB8AC3E}">
        <p14:creationId xmlns:p14="http://schemas.microsoft.com/office/powerpoint/2010/main" val="1097990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programs</a:t>
            </a:r>
            <a:endParaRPr lang="en-US" dirty="0"/>
          </a:p>
        </p:txBody>
      </p:sp>
      <p:sp>
        <p:nvSpPr>
          <p:cNvPr id="3" name="Content Placeholder 2"/>
          <p:cNvSpPr>
            <a:spLocks noGrp="1"/>
          </p:cNvSpPr>
          <p:nvPr>
            <p:ph idx="1"/>
          </p:nvPr>
        </p:nvSpPr>
        <p:spPr>
          <a:xfrm>
            <a:off x="228600" y="1143000"/>
            <a:ext cx="8610600" cy="4876800"/>
          </a:xfrm>
        </p:spPr>
        <p:txBody>
          <a:bodyPr/>
          <a:lstStyle/>
          <a:p>
            <a:r>
              <a:rPr lang="en-US" sz="2400" dirty="0" smtClean="0"/>
              <a:t>Community schools</a:t>
            </a:r>
          </a:p>
          <a:p>
            <a:r>
              <a:rPr lang="en-US" sz="2400" dirty="0" smtClean="0"/>
              <a:t>Weighted student funding pilot</a:t>
            </a:r>
          </a:p>
          <a:p>
            <a:r>
              <a:rPr lang="en-US" sz="2400" dirty="0" smtClean="0"/>
              <a:t>Charter schools</a:t>
            </a:r>
          </a:p>
          <a:p>
            <a:r>
              <a:rPr lang="en-US" sz="2400" dirty="0" smtClean="0"/>
              <a:t>Title IV: New, replaces </a:t>
            </a:r>
            <a:r>
              <a:rPr lang="en-US" sz="2400" dirty="0"/>
              <a:t>a number of smaller programs including education technology, physical education and Advanced Placement. </a:t>
            </a:r>
            <a:endParaRPr lang="en-US" sz="2400" dirty="0" smtClean="0"/>
          </a:p>
          <a:p>
            <a:pPr lvl="1"/>
            <a:r>
              <a:rPr lang="en-US" sz="2000" dirty="0" smtClean="0"/>
              <a:t>Safe </a:t>
            </a:r>
            <a:r>
              <a:rPr lang="en-US" sz="2000" dirty="0"/>
              <a:t>and healthy schools: minimum 20 percent</a:t>
            </a:r>
          </a:p>
          <a:p>
            <a:pPr lvl="1"/>
            <a:r>
              <a:rPr lang="en-US" sz="2000" dirty="0"/>
              <a:t>Well-rounded education: minimum 20 percent</a:t>
            </a:r>
          </a:p>
          <a:p>
            <a:pPr lvl="1"/>
            <a:r>
              <a:rPr lang="en-US" sz="2000" dirty="0"/>
              <a:t>Effective use of technology: no minimum, but a cap of 15 percent for infrastructure and devices</a:t>
            </a:r>
          </a:p>
          <a:p>
            <a:endParaRPr lang="en-US" dirty="0"/>
          </a:p>
        </p:txBody>
      </p:sp>
      <p:sp>
        <p:nvSpPr>
          <p:cNvPr id="4" name="Slide Number Placeholder 3"/>
          <p:cNvSpPr>
            <a:spLocks noGrp="1"/>
          </p:cNvSpPr>
          <p:nvPr>
            <p:ph type="sldNum" sz="quarter" idx="11"/>
          </p:nvPr>
        </p:nvSpPr>
        <p:spPr/>
        <p:txBody>
          <a:bodyPr/>
          <a:lstStyle/>
          <a:p>
            <a:fld id="{E244B5CD-5DA1-4D5E-A2F1-5B1DADE85C1D}" type="slidenum">
              <a:rPr lang="en-US" altLang="en-US" smtClean="0"/>
              <a:pPr/>
              <a:t>14</a:t>
            </a:fld>
            <a:endParaRPr lang="en-US" altLang="en-US"/>
          </a:p>
        </p:txBody>
      </p:sp>
    </p:spTree>
    <p:extLst>
      <p:ext uri="{BB962C8B-B14F-4D97-AF65-F5344CB8AC3E}">
        <p14:creationId xmlns:p14="http://schemas.microsoft.com/office/powerpoint/2010/main" val="3037204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762000"/>
          </a:xfrm>
        </p:spPr>
        <p:txBody>
          <a:bodyPr/>
          <a:lstStyle/>
          <a:p>
            <a:r>
              <a:rPr lang="en-US" b="1" dirty="0" smtClean="0"/>
              <a:t>Timeline</a:t>
            </a:r>
            <a:endParaRPr lang="en-US" b="1" dirty="0"/>
          </a:p>
        </p:txBody>
      </p:sp>
      <p:sp>
        <p:nvSpPr>
          <p:cNvPr id="3" name="Content Placeholder 2"/>
          <p:cNvSpPr>
            <a:spLocks noGrp="1"/>
          </p:cNvSpPr>
          <p:nvPr>
            <p:ph idx="1"/>
          </p:nvPr>
        </p:nvSpPr>
        <p:spPr>
          <a:xfrm>
            <a:off x="228600" y="1524000"/>
            <a:ext cx="8610600" cy="4495800"/>
          </a:xfrm>
        </p:spPr>
        <p:txBody>
          <a:bodyPr/>
          <a:lstStyle/>
          <a:p>
            <a:pPr>
              <a:spcBef>
                <a:spcPts val="0"/>
              </a:spcBef>
              <a:spcAft>
                <a:spcPts val="1200"/>
              </a:spcAft>
            </a:pPr>
            <a:r>
              <a:rPr lang="en-US" sz="2400" dirty="0" smtClean="0"/>
              <a:t>2015-16</a:t>
            </a:r>
            <a:r>
              <a:rPr lang="en-US" sz="2400" dirty="0"/>
              <a:t>: </a:t>
            </a:r>
            <a:r>
              <a:rPr lang="en-US" sz="2400" dirty="0" smtClean="0"/>
              <a:t>Everything </a:t>
            </a:r>
            <a:r>
              <a:rPr lang="en-US" sz="2400" dirty="0"/>
              <a:t>the </a:t>
            </a:r>
            <a:r>
              <a:rPr lang="en-US" sz="2400" dirty="0" smtClean="0"/>
              <a:t>same</a:t>
            </a:r>
          </a:p>
          <a:p>
            <a:pPr>
              <a:spcBef>
                <a:spcPts val="0"/>
              </a:spcBef>
              <a:spcAft>
                <a:spcPts val="1200"/>
              </a:spcAft>
            </a:pPr>
            <a:r>
              <a:rPr lang="en-US" sz="2400" dirty="0" smtClean="0"/>
              <a:t>Waivers </a:t>
            </a:r>
            <a:r>
              <a:rPr lang="en-US" sz="2400" dirty="0"/>
              <a:t>end in August </a:t>
            </a:r>
            <a:r>
              <a:rPr lang="en-US" sz="2400" dirty="0" smtClean="0"/>
              <a:t>2016</a:t>
            </a:r>
          </a:p>
          <a:p>
            <a:pPr>
              <a:spcBef>
                <a:spcPts val="0"/>
              </a:spcBef>
              <a:spcAft>
                <a:spcPts val="1200"/>
              </a:spcAft>
            </a:pPr>
            <a:r>
              <a:rPr lang="en-US" sz="2400" dirty="0" smtClean="0"/>
              <a:t>2016-17</a:t>
            </a:r>
            <a:r>
              <a:rPr lang="en-US" sz="2400" dirty="0"/>
              <a:t>: </a:t>
            </a:r>
            <a:r>
              <a:rPr lang="en-US" sz="2400" dirty="0" smtClean="0"/>
              <a:t>Almost everything the same. Plans must be submitted this year.</a:t>
            </a:r>
            <a:endParaRPr lang="en-US" sz="2400" dirty="0" smtClean="0"/>
          </a:p>
          <a:p>
            <a:pPr>
              <a:spcBef>
                <a:spcPts val="0"/>
              </a:spcBef>
              <a:spcAft>
                <a:spcPts val="1200"/>
              </a:spcAft>
            </a:pPr>
            <a:r>
              <a:rPr lang="en-US" sz="2400" dirty="0" smtClean="0"/>
              <a:t>2017-18</a:t>
            </a:r>
            <a:r>
              <a:rPr lang="en-US" sz="2400" dirty="0"/>
              <a:t>: </a:t>
            </a:r>
            <a:r>
              <a:rPr lang="en-US" sz="2400" dirty="0" smtClean="0"/>
              <a:t>Use </a:t>
            </a:r>
            <a:r>
              <a:rPr lang="en-US" sz="2400" dirty="0"/>
              <a:t>accountability system, start making </a:t>
            </a:r>
            <a:r>
              <a:rPr lang="en-US" sz="2400" dirty="0" smtClean="0"/>
              <a:t>identifications</a:t>
            </a:r>
          </a:p>
          <a:p>
            <a:pPr>
              <a:spcBef>
                <a:spcPts val="0"/>
              </a:spcBef>
              <a:spcAft>
                <a:spcPts val="1200"/>
              </a:spcAft>
            </a:pPr>
            <a:r>
              <a:rPr lang="en-US" sz="2400" dirty="0"/>
              <a:t>Process: comments, then rulemaking, then state implementation</a:t>
            </a:r>
          </a:p>
          <a:p>
            <a:pPr>
              <a:spcBef>
                <a:spcPts val="0"/>
              </a:spcBef>
              <a:spcAft>
                <a:spcPts val="1200"/>
              </a:spcAft>
            </a:pPr>
            <a:endParaRPr lang="en-US" sz="2400" dirty="0"/>
          </a:p>
        </p:txBody>
      </p:sp>
    </p:spTree>
    <p:extLst>
      <p:ext uri="{BB962C8B-B14F-4D97-AF65-F5344CB8AC3E}">
        <p14:creationId xmlns:p14="http://schemas.microsoft.com/office/powerpoint/2010/main" val="2520103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documents</a:t>
            </a:r>
            <a:endParaRPr lang="en-US" dirty="0"/>
          </a:p>
        </p:txBody>
      </p:sp>
      <p:sp>
        <p:nvSpPr>
          <p:cNvPr id="3" name="Content Placeholder 2"/>
          <p:cNvSpPr>
            <a:spLocks noGrp="1"/>
          </p:cNvSpPr>
          <p:nvPr>
            <p:ph idx="1"/>
          </p:nvPr>
        </p:nvSpPr>
        <p:spPr>
          <a:xfrm>
            <a:off x="228600" y="1066800"/>
            <a:ext cx="8610600" cy="4953000"/>
          </a:xfrm>
        </p:spPr>
        <p:txBody>
          <a:bodyPr/>
          <a:lstStyle/>
          <a:p>
            <a:r>
              <a:rPr lang="en-US" sz="2400" dirty="0"/>
              <a:t>A</a:t>
            </a:r>
            <a:r>
              <a:rPr lang="en-US" sz="2400" dirty="0" smtClean="0"/>
              <a:t>side </a:t>
            </a:r>
            <a:r>
              <a:rPr lang="en-US" sz="2400" dirty="0"/>
              <a:t>from technical support and feedback, monitoring educator evaluation is now beyond the scope of the department "given that educator evaluation and support systems are not required under the </a:t>
            </a:r>
            <a:r>
              <a:rPr lang="en-US" sz="2400" dirty="0" smtClean="0"/>
              <a:t>ESSA</a:t>
            </a:r>
            <a:r>
              <a:rPr lang="en-US" sz="2400" dirty="0"/>
              <a:t>:</a:t>
            </a:r>
            <a:r>
              <a:rPr lang="en-US" sz="2400" dirty="0" smtClean="0"/>
              <a:t>" </a:t>
            </a:r>
            <a:r>
              <a:rPr lang="en-US" sz="2400" dirty="0">
                <a:hlinkClick r:id="rId2"/>
              </a:rPr>
              <a:t>http://www2.ed.gov/policy/elsec/leg/essa/transition-dcl.pdf </a:t>
            </a:r>
          </a:p>
          <a:p>
            <a:r>
              <a:rPr lang="en-US" sz="2400" dirty="0" smtClean="0"/>
              <a:t>With some exceptions, “formula </a:t>
            </a:r>
            <a:r>
              <a:rPr lang="en-US" sz="2400" dirty="0"/>
              <a:t>grant recipients will continue to operate in the 2016-2017 school year under the plans, procedures, and requirements that are in place for the 2015-2016 school </a:t>
            </a:r>
            <a:r>
              <a:rPr lang="en-US" sz="2400" dirty="0" smtClean="0"/>
              <a:t>year:” </a:t>
            </a:r>
            <a:r>
              <a:rPr lang="en-US" sz="2400" dirty="0">
                <a:hlinkClick r:id="rId2"/>
              </a:rPr>
              <a:t>http://www2.ed.gov/policy/elsec/leg/essa/transitionsy1617-dcl.pdf</a:t>
            </a:r>
            <a:r>
              <a:rPr lang="en-US" sz="2400" dirty="0"/>
              <a:t>  </a:t>
            </a:r>
          </a:p>
          <a:p>
            <a:endParaRPr lang="en-US" sz="2400" dirty="0"/>
          </a:p>
        </p:txBody>
      </p:sp>
      <p:sp>
        <p:nvSpPr>
          <p:cNvPr id="4" name="Slide Number Placeholder 3"/>
          <p:cNvSpPr>
            <a:spLocks noGrp="1"/>
          </p:cNvSpPr>
          <p:nvPr>
            <p:ph type="sldNum" sz="quarter" idx="11"/>
          </p:nvPr>
        </p:nvSpPr>
        <p:spPr/>
        <p:txBody>
          <a:bodyPr/>
          <a:lstStyle/>
          <a:p>
            <a:fld id="{E244B5CD-5DA1-4D5E-A2F1-5B1DADE85C1D}" type="slidenum">
              <a:rPr lang="en-US" altLang="en-US" smtClean="0"/>
              <a:pPr/>
              <a:t>16</a:t>
            </a:fld>
            <a:endParaRPr lang="en-US" altLang="en-US"/>
          </a:p>
        </p:txBody>
      </p:sp>
    </p:spTree>
    <p:extLst>
      <p:ext uri="{BB962C8B-B14F-4D97-AF65-F5344CB8AC3E}">
        <p14:creationId xmlns:p14="http://schemas.microsoft.com/office/powerpoint/2010/main" val="2547460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Next Steps</a:t>
            </a:r>
            <a:endParaRPr lang="en-US" sz="3600" b="1" dirty="0"/>
          </a:p>
        </p:txBody>
      </p:sp>
      <p:sp>
        <p:nvSpPr>
          <p:cNvPr id="3" name="Content Placeholder 2"/>
          <p:cNvSpPr>
            <a:spLocks noGrp="1"/>
          </p:cNvSpPr>
          <p:nvPr>
            <p:ph idx="1"/>
          </p:nvPr>
        </p:nvSpPr>
        <p:spPr/>
        <p:txBody>
          <a:bodyPr/>
          <a:lstStyle/>
          <a:p>
            <a:r>
              <a:rPr lang="en-US" dirty="0" smtClean="0"/>
              <a:t>AFT Fact Sheets and info: </a:t>
            </a:r>
            <a:r>
              <a:rPr lang="en-US" dirty="0" smtClean="0">
                <a:hlinkClick r:id="rId2"/>
              </a:rPr>
              <a:t>www.aft.org/essa</a:t>
            </a:r>
            <a:r>
              <a:rPr lang="en-US" dirty="0" smtClean="0"/>
              <a:t> </a:t>
            </a:r>
          </a:p>
          <a:p>
            <a:r>
              <a:rPr lang="en-US" dirty="0" smtClean="0"/>
              <a:t>At the state level, get on an ESSA committee.</a:t>
            </a:r>
          </a:p>
          <a:p>
            <a:r>
              <a:rPr lang="en-US" dirty="0" smtClean="0"/>
              <a:t>March 8 deeper dive meeting. </a:t>
            </a:r>
            <a:endParaRPr lang="en-US" dirty="0"/>
          </a:p>
        </p:txBody>
      </p:sp>
      <p:sp>
        <p:nvSpPr>
          <p:cNvPr id="4" name="Slide Number Placeholder 3"/>
          <p:cNvSpPr>
            <a:spLocks noGrp="1"/>
          </p:cNvSpPr>
          <p:nvPr>
            <p:ph type="sldNum" sz="quarter" idx="11"/>
          </p:nvPr>
        </p:nvSpPr>
        <p:spPr/>
        <p:txBody>
          <a:bodyPr/>
          <a:lstStyle/>
          <a:p>
            <a:fld id="{E244B5CD-5DA1-4D5E-A2F1-5B1DADE85C1D}" type="slidenum">
              <a:rPr lang="en-US" altLang="en-US" smtClean="0"/>
              <a:pPr/>
              <a:t>17</a:t>
            </a:fld>
            <a:endParaRPr lang="en-US" altLang="en-US"/>
          </a:p>
        </p:txBody>
      </p:sp>
    </p:spTree>
    <p:extLst>
      <p:ext uri="{BB962C8B-B14F-4D97-AF65-F5344CB8AC3E}">
        <p14:creationId xmlns:p14="http://schemas.microsoft.com/office/powerpoint/2010/main" val="2644445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990600"/>
          </a:xfrm>
        </p:spPr>
        <p:txBody>
          <a:bodyPr/>
          <a:lstStyle/>
          <a:p>
            <a:r>
              <a:rPr lang="en-US" dirty="0" smtClean="0"/>
              <a:t>State Conversations</a:t>
            </a:r>
            <a:endParaRPr lang="en-US" dirty="0"/>
          </a:p>
        </p:txBody>
      </p:sp>
      <p:sp>
        <p:nvSpPr>
          <p:cNvPr id="3" name="Content Placeholder 2"/>
          <p:cNvSpPr>
            <a:spLocks noGrp="1"/>
          </p:cNvSpPr>
          <p:nvPr>
            <p:ph idx="1"/>
          </p:nvPr>
        </p:nvSpPr>
        <p:spPr>
          <a:xfrm>
            <a:off x="228600" y="1371600"/>
            <a:ext cx="8610600" cy="4648200"/>
          </a:xfrm>
        </p:spPr>
        <p:txBody>
          <a:bodyPr/>
          <a:lstStyle/>
          <a:p>
            <a:r>
              <a:rPr lang="en-US" sz="2400" b="1" dirty="0">
                <a:hlinkClick r:id="rId2"/>
              </a:rPr>
              <a:t>Connecticut</a:t>
            </a:r>
            <a:r>
              <a:rPr lang="en-US" sz="2400" dirty="0" smtClean="0"/>
              <a:t> Legislation </a:t>
            </a:r>
            <a:r>
              <a:rPr lang="en-US" sz="2400" dirty="0"/>
              <a:t>to remove the state test </a:t>
            </a:r>
            <a:r>
              <a:rPr lang="en-US" sz="2400" dirty="0" smtClean="0"/>
              <a:t>from TEVAL. Would replace with locally </a:t>
            </a:r>
            <a:r>
              <a:rPr lang="en-US" sz="2400" dirty="0"/>
              <a:t>determined measures of student progress. </a:t>
            </a:r>
          </a:p>
          <a:p>
            <a:pPr lvl="0"/>
            <a:r>
              <a:rPr lang="en-US" sz="2400" b="1" dirty="0" smtClean="0">
                <a:hlinkClick r:id="rId3"/>
              </a:rPr>
              <a:t>Indiana</a:t>
            </a:r>
            <a:r>
              <a:rPr lang="en-US" sz="2400" dirty="0" smtClean="0"/>
              <a:t>  One </a:t>
            </a:r>
            <a:r>
              <a:rPr lang="en-US" sz="2400" dirty="0"/>
              <a:t>year moratorium on consequences for the ISTEP </a:t>
            </a:r>
            <a:r>
              <a:rPr lang="en-US" sz="2400" dirty="0" smtClean="0"/>
              <a:t>exams passed.  </a:t>
            </a:r>
            <a:endParaRPr lang="en-US" sz="2400" dirty="0"/>
          </a:p>
          <a:p>
            <a:pPr lvl="0"/>
            <a:r>
              <a:rPr lang="en-US" sz="2400" b="1" dirty="0">
                <a:hlinkClick r:id="rId4"/>
              </a:rPr>
              <a:t>Louisiana</a:t>
            </a:r>
            <a:r>
              <a:rPr lang="en-US" sz="2400" dirty="0"/>
              <a:t>. </a:t>
            </a:r>
            <a:r>
              <a:rPr lang="en-US" sz="2400" dirty="0" smtClean="0"/>
              <a:t>Gov. expected </a:t>
            </a:r>
            <a:r>
              <a:rPr lang="en-US" sz="2400" dirty="0"/>
              <a:t>to appoint </a:t>
            </a:r>
            <a:r>
              <a:rPr lang="en-US" sz="2400" dirty="0" smtClean="0"/>
              <a:t>panel</a:t>
            </a:r>
            <a:r>
              <a:rPr lang="en-US" sz="2400" dirty="0"/>
              <a:t>, chaired by </a:t>
            </a:r>
            <a:r>
              <a:rPr lang="en-US" sz="2400" dirty="0" smtClean="0"/>
              <a:t>first lady, </a:t>
            </a:r>
            <a:r>
              <a:rPr lang="en-US" sz="2400" dirty="0"/>
              <a:t>to advise </a:t>
            </a:r>
            <a:r>
              <a:rPr lang="en-US" sz="2400" dirty="0" smtClean="0"/>
              <a:t>on </a:t>
            </a:r>
            <a:r>
              <a:rPr lang="en-US" sz="2400" dirty="0"/>
              <a:t>ESSA </a:t>
            </a:r>
            <a:r>
              <a:rPr lang="en-US" sz="2400" dirty="0" smtClean="0"/>
              <a:t>issues</a:t>
            </a:r>
          </a:p>
          <a:p>
            <a:pPr lvl="0"/>
            <a:r>
              <a:rPr lang="en-US" sz="2400" b="1" dirty="0"/>
              <a:t>Maryland. </a:t>
            </a:r>
            <a:r>
              <a:rPr lang="en-US" sz="2400" dirty="0" smtClean="0"/>
              <a:t>Discussion </a:t>
            </a:r>
            <a:r>
              <a:rPr lang="en-US" sz="2400" dirty="0"/>
              <a:t>of </a:t>
            </a:r>
            <a:r>
              <a:rPr lang="en-US" sz="2400" dirty="0" smtClean="0"/>
              <a:t>shelving </a:t>
            </a:r>
            <a:r>
              <a:rPr lang="en-US" sz="2400" dirty="0"/>
              <a:t>development of </a:t>
            </a:r>
            <a:r>
              <a:rPr lang="en-US" sz="2400" dirty="0" smtClean="0"/>
              <a:t>SLOs as part </a:t>
            </a:r>
            <a:r>
              <a:rPr lang="en-US" sz="2400" dirty="0"/>
              <a:t>of </a:t>
            </a:r>
            <a:r>
              <a:rPr lang="en-US" sz="2400" dirty="0" smtClean="0"/>
              <a:t>TEVAL. Expanding </a:t>
            </a:r>
            <a:r>
              <a:rPr lang="en-US" sz="2400" dirty="0"/>
              <a:t>of community schools is AFT-MD’s #1 priority. </a:t>
            </a:r>
          </a:p>
        </p:txBody>
      </p:sp>
      <p:sp>
        <p:nvSpPr>
          <p:cNvPr id="4" name="Slide Number Placeholder 3"/>
          <p:cNvSpPr>
            <a:spLocks noGrp="1"/>
          </p:cNvSpPr>
          <p:nvPr>
            <p:ph type="sldNum" sz="quarter" idx="11"/>
          </p:nvPr>
        </p:nvSpPr>
        <p:spPr/>
        <p:txBody>
          <a:bodyPr/>
          <a:lstStyle/>
          <a:p>
            <a:fld id="{E244B5CD-5DA1-4D5E-A2F1-5B1DADE85C1D}" type="slidenum">
              <a:rPr lang="en-US" altLang="en-US" smtClean="0"/>
              <a:pPr/>
              <a:t>18</a:t>
            </a:fld>
            <a:endParaRPr lang="en-US" altLang="en-US"/>
          </a:p>
        </p:txBody>
      </p:sp>
    </p:spTree>
    <p:extLst>
      <p:ext uri="{BB962C8B-B14F-4D97-AF65-F5344CB8AC3E}">
        <p14:creationId xmlns:p14="http://schemas.microsoft.com/office/powerpoint/2010/main" val="1131838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990600"/>
          </a:xfrm>
        </p:spPr>
        <p:txBody>
          <a:bodyPr/>
          <a:lstStyle/>
          <a:p>
            <a:r>
              <a:rPr lang="en-US" dirty="0" smtClean="0"/>
              <a:t>State Conversations</a:t>
            </a:r>
            <a:endParaRPr lang="en-US" dirty="0"/>
          </a:p>
        </p:txBody>
      </p:sp>
      <p:sp>
        <p:nvSpPr>
          <p:cNvPr id="3" name="Content Placeholder 2"/>
          <p:cNvSpPr>
            <a:spLocks noGrp="1"/>
          </p:cNvSpPr>
          <p:nvPr>
            <p:ph idx="1"/>
          </p:nvPr>
        </p:nvSpPr>
        <p:spPr>
          <a:xfrm>
            <a:off x="228600" y="1371600"/>
            <a:ext cx="8610600" cy="4648200"/>
          </a:xfrm>
        </p:spPr>
        <p:txBody>
          <a:bodyPr/>
          <a:lstStyle/>
          <a:p>
            <a:pPr lvl="0"/>
            <a:r>
              <a:rPr lang="en-US" sz="2400" b="1" dirty="0" smtClean="0">
                <a:hlinkClick r:id="rId2"/>
              </a:rPr>
              <a:t>Michigan</a:t>
            </a:r>
            <a:r>
              <a:rPr lang="en-US" sz="2400" dirty="0" smtClean="0"/>
              <a:t>  AFT-MI </a:t>
            </a:r>
            <a:r>
              <a:rPr lang="en-US" sz="2400" dirty="0"/>
              <a:t>used ESSA as </a:t>
            </a:r>
            <a:r>
              <a:rPr lang="en-US" sz="2400" dirty="0" smtClean="0"/>
              <a:t>framework </a:t>
            </a:r>
            <a:r>
              <a:rPr lang="en-US" sz="2400" dirty="0"/>
              <a:t>for </a:t>
            </a:r>
            <a:r>
              <a:rPr lang="en-US" sz="2400" dirty="0" smtClean="0"/>
              <a:t>response in testimony on Detroit bill with test based accountability. </a:t>
            </a:r>
            <a:endParaRPr lang="en-US" sz="2400" dirty="0"/>
          </a:p>
          <a:p>
            <a:pPr lvl="0"/>
            <a:r>
              <a:rPr lang="en-US" sz="2400" b="1" dirty="0" smtClean="0"/>
              <a:t>Missouri</a:t>
            </a:r>
            <a:r>
              <a:rPr lang="en-US" sz="2400" dirty="0"/>
              <a:t>.  Legislation </a:t>
            </a:r>
            <a:r>
              <a:rPr lang="en-US" sz="2400" dirty="0" smtClean="0"/>
              <a:t>introduced </a:t>
            </a:r>
            <a:r>
              <a:rPr lang="en-US" sz="2400" dirty="0"/>
              <a:t>that prevents </a:t>
            </a:r>
            <a:r>
              <a:rPr lang="en-US" sz="2400" dirty="0" smtClean="0"/>
              <a:t>DESE from </a:t>
            </a:r>
            <a:r>
              <a:rPr lang="en-US" sz="2400" dirty="0"/>
              <a:t>accepting </a:t>
            </a:r>
            <a:r>
              <a:rPr lang="en-US" sz="2400" dirty="0" smtClean="0"/>
              <a:t>federal funding without legislative approval. </a:t>
            </a:r>
            <a:r>
              <a:rPr lang="en-US" sz="2400" dirty="0"/>
              <a:t> </a:t>
            </a:r>
          </a:p>
          <a:p>
            <a:pPr lvl="0"/>
            <a:r>
              <a:rPr lang="en-US" sz="2400" b="1" dirty="0">
                <a:hlinkClick r:id="rId3"/>
              </a:rPr>
              <a:t>New Jersey</a:t>
            </a:r>
            <a:r>
              <a:rPr lang="en-US" sz="2400" b="1" dirty="0"/>
              <a:t>.</a:t>
            </a:r>
            <a:r>
              <a:rPr lang="en-US" sz="2400" dirty="0"/>
              <a:t> </a:t>
            </a:r>
            <a:r>
              <a:rPr lang="en-US" sz="2400" dirty="0" smtClean="0"/>
              <a:t>Topline </a:t>
            </a:r>
            <a:r>
              <a:rPr lang="en-US" sz="2400" dirty="0"/>
              <a:t>concern is </a:t>
            </a:r>
            <a:r>
              <a:rPr lang="en-US" sz="2400" dirty="0" smtClean="0"/>
              <a:t>effort in senate to </a:t>
            </a:r>
            <a:r>
              <a:rPr lang="en-US" sz="2400" dirty="0"/>
              <a:t>advance Pay For Success models.  </a:t>
            </a:r>
            <a:endParaRPr lang="en-US" sz="2400" dirty="0" smtClean="0"/>
          </a:p>
          <a:p>
            <a:pPr lvl="0"/>
            <a:r>
              <a:rPr lang="en-US" sz="2400" b="1" dirty="0" smtClean="0"/>
              <a:t>New </a:t>
            </a:r>
            <a:r>
              <a:rPr lang="en-US" sz="2400" b="1" dirty="0"/>
              <a:t>Mexico</a:t>
            </a:r>
            <a:r>
              <a:rPr lang="en-US" sz="2400" dirty="0"/>
              <a:t>. </a:t>
            </a:r>
            <a:r>
              <a:rPr lang="en-US" sz="2400" dirty="0" smtClean="0"/>
              <a:t>AFT effort to use </a:t>
            </a:r>
            <a:r>
              <a:rPr lang="en-US" sz="2400" dirty="0"/>
              <a:t>Title II funds </a:t>
            </a:r>
            <a:r>
              <a:rPr lang="en-US" sz="2400" dirty="0" smtClean="0"/>
              <a:t>to </a:t>
            </a:r>
            <a:r>
              <a:rPr lang="en-US" sz="2400" dirty="0"/>
              <a:t>support a career ladder for PSRPs </a:t>
            </a:r>
            <a:r>
              <a:rPr lang="en-US" sz="2400" dirty="0" smtClean="0"/>
              <a:t>seeking </a:t>
            </a:r>
            <a:r>
              <a:rPr lang="en-US" sz="2400" dirty="0"/>
              <a:t>to become teachers. </a:t>
            </a:r>
          </a:p>
        </p:txBody>
      </p:sp>
      <p:sp>
        <p:nvSpPr>
          <p:cNvPr id="4" name="Slide Number Placeholder 3"/>
          <p:cNvSpPr>
            <a:spLocks noGrp="1"/>
          </p:cNvSpPr>
          <p:nvPr>
            <p:ph type="sldNum" sz="quarter" idx="11"/>
          </p:nvPr>
        </p:nvSpPr>
        <p:spPr/>
        <p:txBody>
          <a:bodyPr/>
          <a:lstStyle/>
          <a:p>
            <a:fld id="{E244B5CD-5DA1-4D5E-A2F1-5B1DADE85C1D}" type="slidenum">
              <a:rPr lang="en-US" altLang="en-US" smtClean="0"/>
              <a:pPr/>
              <a:t>19</a:t>
            </a:fld>
            <a:endParaRPr lang="en-US" altLang="en-US"/>
          </a:p>
        </p:txBody>
      </p:sp>
    </p:spTree>
    <p:extLst>
      <p:ext uri="{BB962C8B-B14F-4D97-AF65-F5344CB8AC3E}">
        <p14:creationId xmlns:p14="http://schemas.microsoft.com/office/powerpoint/2010/main" val="1660892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AFT Goals</a:t>
            </a:r>
            <a:endParaRPr lang="en-US" b="1" dirty="0"/>
          </a:p>
        </p:txBody>
      </p:sp>
      <p:sp>
        <p:nvSpPr>
          <p:cNvPr id="3" name="Content Placeholder 2"/>
          <p:cNvSpPr>
            <a:spLocks noGrp="1"/>
          </p:cNvSpPr>
          <p:nvPr>
            <p:ph idx="1"/>
          </p:nvPr>
        </p:nvSpPr>
        <p:spPr>
          <a:xfrm>
            <a:off x="228600" y="1447800"/>
            <a:ext cx="8610600" cy="4191000"/>
          </a:xfrm>
        </p:spPr>
        <p:txBody>
          <a:bodyPr>
            <a:normAutofit/>
          </a:bodyPr>
          <a:lstStyle/>
          <a:p>
            <a:pPr>
              <a:spcBef>
                <a:spcPts val="0"/>
              </a:spcBef>
              <a:spcAft>
                <a:spcPts val="1200"/>
              </a:spcAft>
            </a:pPr>
            <a:r>
              <a:rPr lang="en-US" sz="2400" dirty="0" smtClean="0"/>
              <a:t>Maintain focus on equity, ensuring that concentrations of students who most need funding get it</a:t>
            </a:r>
          </a:p>
          <a:p>
            <a:pPr>
              <a:spcBef>
                <a:spcPts val="0"/>
              </a:spcBef>
              <a:spcAft>
                <a:spcPts val="1200"/>
              </a:spcAft>
            </a:pPr>
            <a:r>
              <a:rPr lang="en-US" sz="2400" dirty="0" smtClean="0"/>
              <a:t>Reset accountability principles by moving away from fixation of high-stakes testing and sanctions</a:t>
            </a:r>
          </a:p>
          <a:p>
            <a:pPr>
              <a:spcBef>
                <a:spcPts val="0"/>
              </a:spcBef>
              <a:spcAft>
                <a:spcPts val="1200"/>
              </a:spcAft>
            </a:pPr>
            <a:r>
              <a:rPr lang="en-US" sz="2400" dirty="0" smtClean="0"/>
              <a:t>Maintain </a:t>
            </a:r>
            <a:r>
              <a:rPr lang="en-US" sz="2400" dirty="0"/>
              <a:t>c</a:t>
            </a:r>
            <a:r>
              <a:rPr lang="en-US" sz="2400" dirty="0" smtClean="0"/>
              <a:t>ertification requirements for paraprofessionals</a:t>
            </a:r>
          </a:p>
          <a:p>
            <a:pPr>
              <a:spcBef>
                <a:spcPts val="0"/>
              </a:spcBef>
              <a:spcAft>
                <a:spcPts val="1200"/>
              </a:spcAft>
            </a:pPr>
            <a:r>
              <a:rPr lang="en-US" sz="2400" dirty="0" smtClean="0"/>
              <a:t>Get the federal </a:t>
            </a:r>
            <a:r>
              <a:rPr lang="en-US" sz="2400" dirty="0"/>
              <a:t>g</a:t>
            </a:r>
            <a:r>
              <a:rPr lang="en-US" sz="2400" dirty="0" smtClean="0"/>
              <a:t>overnment out of teacher </a:t>
            </a:r>
            <a:r>
              <a:rPr lang="en-US" sz="2400" dirty="0"/>
              <a:t>e</a:t>
            </a:r>
            <a:r>
              <a:rPr lang="en-US" sz="2400" dirty="0" smtClean="0"/>
              <a:t>valuation </a:t>
            </a:r>
          </a:p>
          <a:p>
            <a:endParaRPr lang="en-US" dirty="0"/>
          </a:p>
        </p:txBody>
      </p:sp>
    </p:spTree>
    <p:extLst>
      <p:ext uri="{BB962C8B-B14F-4D97-AF65-F5344CB8AC3E}">
        <p14:creationId xmlns:p14="http://schemas.microsoft.com/office/powerpoint/2010/main" val="2011907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990600"/>
          </a:xfrm>
        </p:spPr>
        <p:txBody>
          <a:bodyPr/>
          <a:lstStyle/>
          <a:p>
            <a:r>
              <a:rPr lang="en-US" dirty="0" smtClean="0"/>
              <a:t>State Conversations</a:t>
            </a:r>
            <a:endParaRPr lang="en-US" dirty="0"/>
          </a:p>
        </p:txBody>
      </p:sp>
      <p:sp>
        <p:nvSpPr>
          <p:cNvPr id="3" name="Content Placeholder 2"/>
          <p:cNvSpPr>
            <a:spLocks noGrp="1"/>
          </p:cNvSpPr>
          <p:nvPr>
            <p:ph idx="1"/>
          </p:nvPr>
        </p:nvSpPr>
        <p:spPr>
          <a:xfrm>
            <a:off x="228600" y="1371600"/>
            <a:ext cx="8610600" cy="4648200"/>
          </a:xfrm>
        </p:spPr>
        <p:txBody>
          <a:bodyPr/>
          <a:lstStyle/>
          <a:p>
            <a:r>
              <a:rPr lang="en-US" sz="2400" b="1" dirty="0" smtClean="0">
                <a:hlinkClick r:id="rId2"/>
              </a:rPr>
              <a:t>New York</a:t>
            </a:r>
            <a:r>
              <a:rPr lang="en-US" sz="2400" b="1" dirty="0" smtClean="0"/>
              <a:t>.</a:t>
            </a:r>
            <a:r>
              <a:rPr lang="en-US" sz="2400" dirty="0" smtClean="0"/>
              <a:t>  Recent task force provides a four year moratorium on stakes and sets roadmap. Key concern is changing punitive receivership law.  </a:t>
            </a:r>
          </a:p>
          <a:p>
            <a:r>
              <a:rPr lang="en-US" sz="2400" b="1" dirty="0" smtClean="0"/>
              <a:t>Ohio</a:t>
            </a:r>
            <a:r>
              <a:rPr lang="en-US" sz="2400" dirty="0"/>
              <a:t>.  State officials in Ohio have been more aggressive about implementing ESSA speedily than anywhere else in the </a:t>
            </a:r>
            <a:r>
              <a:rPr lang="en-US" sz="2400" dirty="0" smtClean="0"/>
              <a:t>nation.</a:t>
            </a:r>
          </a:p>
          <a:p>
            <a:r>
              <a:rPr lang="en-US" sz="2400" b="1" dirty="0" smtClean="0"/>
              <a:t>Texas</a:t>
            </a:r>
            <a:r>
              <a:rPr lang="en-US" sz="2400" dirty="0"/>
              <a:t>.  </a:t>
            </a:r>
            <a:r>
              <a:rPr lang="en-US" sz="2400" dirty="0" smtClean="0"/>
              <a:t>TX-AFT looking at </a:t>
            </a:r>
            <a:r>
              <a:rPr lang="en-US" sz="2400" dirty="0"/>
              <a:t>allowable uses of funds for community schools and the criteria for  applying for competitive grants </a:t>
            </a:r>
            <a:endParaRPr lang="en-US" sz="2400" dirty="0" smtClean="0"/>
          </a:p>
          <a:p>
            <a:r>
              <a:rPr lang="en-US" sz="2400" b="1" dirty="0" smtClean="0">
                <a:hlinkClick r:id="rId3"/>
              </a:rPr>
              <a:t>Utah</a:t>
            </a:r>
            <a:r>
              <a:rPr lang="en-US" sz="2400" dirty="0"/>
              <a:t>.   AFT-Utah is engaged with </a:t>
            </a:r>
            <a:r>
              <a:rPr lang="en-US" sz="2400" dirty="0" smtClean="0"/>
              <a:t>GOP legislators </a:t>
            </a:r>
            <a:r>
              <a:rPr lang="en-US" sz="2400" dirty="0"/>
              <a:t>on </a:t>
            </a:r>
            <a:r>
              <a:rPr lang="en-US" sz="2400" dirty="0" smtClean="0"/>
              <a:t>creation </a:t>
            </a:r>
            <a:r>
              <a:rPr lang="en-US" sz="2400" dirty="0"/>
              <a:t>of a study process </a:t>
            </a:r>
            <a:r>
              <a:rPr lang="en-US" sz="2400" dirty="0" smtClean="0"/>
              <a:t>with stakeholder input and a moratorium</a:t>
            </a:r>
            <a:endParaRPr lang="en-US" sz="2400" dirty="0"/>
          </a:p>
        </p:txBody>
      </p:sp>
      <p:sp>
        <p:nvSpPr>
          <p:cNvPr id="4" name="Slide Number Placeholder 3"/>
          <p:cNvSpPr>
            <a:spLocks noGrp="1"/>
          </p:cNvSpPr>
          <p:nvPr>
            <p:ph type="sldNum" sz="quarter" idx="11"/>
          </p:nvPr>
        </p:nvSpPr>
        <p:spPr/>
        <p:txBody>
          <a:bodyPr/>
          <a:lstStyle/>
          <a:p>
            <a:fld id="{E244B5CD-5DA1-4D5E-A2F1-5B1DADE85C1D}" type="slidenum">
              <a:rPr lang="en-US" altLang="en-US" smtClean="0"/>
              <a:pPr/>
              <a:t>20</a:t>
            </a:fld>
            <a:endParaRPr lang="en-US" altLang="en-US"/>
          </a:p>
        </p:txBody>
      </p:sp>
    </p:spTree>
    <p:extLst>
      <p:ext uri="{BB962C8B-B14F-4D97-AF65-F5344CB8AC3E}">
        <p14:creationId xmlns:p14="http://schemas.microsoft.com/office/powerpoint/2010/main" val="2377121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914400"/>
          </a:xfrm>
        </p:spPr>
        <p:txBody>
          <a:bodyPr/>
          <a:lstStyle/>
          <a:p>
            <a:r>
              <a:rPr lang="en-US" b="1" dirty="0" smtClean="0"/>
              <a:t>ESSA: What it does</a:t>
            </a:r>
            <a:endParaRPr lang="en-US" b="1" dirty="0"/>
          </a:p>
        </p:txBody>
      </p:sp>
      <p:sp>
        <p:nvSpPr>
          <p:cNvPr id="3" name="Content Placeholder 2"/>
          <p:cNvSpPr>
            <a:spLocks noGrp="1"/>
          </p:cNvSpPr>
          <p:nvPr>
            <p:ph idx="1"/>
          </p:nvPr>
        </p:nvSpPr>
        <p:spPr>
          <a:xfrm>
            <a:off x="228600" y="1447800"/>
            <a:ext cx="8610600" cy="4572000"/>
          </a:xfrm>
        </p:spPr>
        <p:txBody>
          <a:bodyPr>
            <a:normAutofit/>
          </a:bodyPr>
          <a:lstStyle/>
          <a:p>
            <a:pPr>
              <a:spcBef>
                <a:spcPts val="0"/>
              </a:spcBef>
              <a:spcAft>
                <a:spcPts val="1200"/>
              </a:spcAft>
            </a:pPr>
            <a:r>
              <a:rPr lang="en-US" sz="2400" dirty="0" smtClean="0"/>
              <a:t>Ends high-stakes </a:t>
            </a:r>
            <a:r>
              <a:rPr lang="en-US" sz="2400" dirty="0"/>
              <a:t>t</a:t>
            </a:r>
            <a:r>
              <a:rPr lang="en-US" sz="2400" dirty="0" smtClean="0"/>
              <a:t>esting </a:t>
            </a:r>
            <a:r>
              <a:rPr lang="en-US" sz="2400" dirty="0"/>
              <a:t>f</a:t>
            </a:r>
            <a:r>
              <a:rPr lang="en-US" sz="2400" dirty="0" smtClean="0"/>
              <a:t>ixation–including AYP and school closings.</a:t>
            </a:r>
            <a:r>
              <a:rPr lang="en-US" sz="2400" dirty="0">
                <a:solidFill>
                  <a:prstClr val="black"/>
                </a:solidFill>
              </a:rPr>
              <a:t> Sends signal to states that the policies of NCLB, RTTT and waivers </a:t>
            </a:r>
            <a:r>
              <a:rPr lang="en-US" sz="2400" dirty="0" smtClean="0"/>
              <a:t>should be abandoned, not replicated.</a:t>
            </a:r>
          </a:p>
          <a:p>
            <a:pPr>
              <a:spcBef>
                <a:spcPts val="0"/>
              </a:spcBef>
              <a:spcAft>
                <a:spcPts val="1200"/>
              </a:spcAft>
            </a:pPr>
            <a:r>
              <a:rPr lang="en-US" sz="2400" dirty="0" smtClean="0"/>
              <a:t>Maintains funding for the students who need it most, doesn’t include portability or vouchers.</a:t>
            </a:r>
          </a:p>
          <a:p>
            <a:pPr>
              <a:spcBef>
                <a:spcPts val="0"/>
              </a:spcBef>
              <a:spcAft>
                <a:spcPts val="1200"/>
              </a:spcAft>
            </a:pPr>
            <a:r>
              <a:rPr lang="en-US" sz="2400" dirty="0" smtClean="0"/>
              <a:t>Maintains paraprofessional certification.</a:t>
            </a:r>
          </a:p>
          <a:p>
            <a:pPr>
              <a:spcBef>
                <a:spcPts val="0"/>
              </a:spcBef>
              <a:spcAft>
                <a:spcPts val="1200"/>
              </a:spcAft>
            </a:pPr>
            <a:r>
              <a:rPr lang="en-US" sz="2400" dirty="0" smtClean="0">
                <a:ea typeface="Calibri"/>
                <a:cs typeface="ArialMT"/>
              </a:rPr>
              <a:t>Prohibits federal mandates on any aspect </a:t>
            </a:r>
            <a:r>
              <a:rPr lang="en-US" sz="2400" dirty="0">
                <a:ea typeface="Calibri"/>
                <a:cs typeface="ArialMT"/>
              </a:rPr>
              <a:t>of a </a:t>
            </a:r>
            <a:r>
              <a:rPr lang="en-US" sz="2400" dirty="0" smtClean="0">
                <a:ea typeface="Calibri"/>
                <a:cs typeface="ArialMT"/>
              </a:rPr>
              <a:t>teacher or principal evaluation system</a:t>
            </a:r>
            <a:r>
              <a:rPr lang="en-US" sz="2400" dirty="0" smtClean="0">
                <a:ea typeface="Calibri"/>
                <a:cs typeface="ArialMT"/>
              </a:rPr>
              <a:t>.</a:t>
            </a:r>
          </a:p>
          <a:p>
            <a:pPr>
              <a:spcBef>
                <a:spcPts val="0"/>
              </a:spcBef>
              <a:spcAft>
                <a:spcPts val="1200"/>
              </a:spcAft>
            </a:pPr>
            <a:r>
              <a:rPr lang="en-US" sz="2400" dirty="0" smtClean="0">
                <a:ea typeface="Calibri"/>
                <a:cs typeface="Times New Roman"/>
              </a:rPr>
              <a:t>Turns many federal responsibilities over to states.</a:t>
            </a:r>
            <a:endParaRPr lang="en-US" sz="2400" dirty="0">
              <a:ea typeface="Calibri"/>
              <a:cs typeface="Times New Roman"/>
            </a:endParaRPr>
          </a:p>
        </p:txBody>
      </p:sp>
    </p:spTree>
    <p:extLst>
      <p:ext uri="{BB962C8B-B14F-4D97-AF65-F5344CB8AC3E}">
        <p14:creationId xmlns:p14="http://schemas.microsoft.com/office/powerpoint/2010/main" val="1410896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Highlights: Testing</a:t>
            </a:r>
            <a:endParaRPr lang="en-US" b="1" dirty="0"/>
          </a:p>
        </p:txBody>
      </p:sp>
      <p:sp>
        <p:nvSpPr>
          <p:cNvPr id="3" name="Content Placeholder 2"/>
          <p:cNvSpPr>
            <a:spLocks noGrp="1"/>
          </p:cNvSpPr>
          <p:nvPr>
            <p:ph idx="1"/>
          </p:nvPr>
        </p:nvSpPr>
        <p:spPr>
          <a:xfrm>
            <a:off x="228600" y="1600200"/>
            <a:ext cx="8610600" cy="4191000"/>
          </a:xfrm>
        </p:spPr>
        <p:txBody>
          <a:bodyPr/>
          <a:lstStyle/>
          <a:p>
            <a:pPr marL="342900" lvl="1" indent="-342900">
              <a:spcBef>
                <a:spcPts val="0"/>
              </a:spcBef>
              <a:spcAft>
                <a:spcPts val="1200"/>
              </a:spcAft>
              <a:buFontTx/>
              <a:buChar char="•"/>
            </a:pPr>
            <a:r>
              <a:rPr lang="en-US" sz="2400" dirty="0"/>
              <a:t>Testing requirements </a:t>
            </a:r>
            <a:r>
              <a:rPr lang="en-US" sz="2400" dirty="0" smtClean="0"/>
              <a:t>are </a:t>
            </a:r>
            <a:r>
              <a:rPr lang="en-US" sz="2400" dirty="0"/>
              <a:t>the </a:t>
            </a:r>
            <a:r>
              <a:rPr lang="en-US" sz="2400" dirty="0" smtClean="0"/>
              <a:t>same. </a:t>
            </a:r>
            <a:r>
              <a:rPr lang="en-US" dirty="0"/>
              <a:t>States are required to test </a:t>
            </a:r>
            <a:r>
              <a:rPr lang="en-US" dirty="0" smtClean="0"/>
              <a:t>students: </a:t>
            </a:r>
            <a:endParaRPr lang="en-US" dirty="0"/>
          </a:p>
          <a:p>
            <a:pPr lvl="2">
              <a:spcBef>
                <a:spcPts val="0"/>
              </a:spcBef>
              <a:spcAft>
                <a:spcPts val="1200"/>
              </a:spcAft>
            </a:pPr>
            <a:r>
              <a:rPr lang="en-US" sz="2400" dirty="0" smtClean="0"/>
              <a:t>in </a:t>
            </a:r>
            <a:r>
              <a:rPr lang="en-US" sz="2400" dirty="0"/>
              <a:t>reading </a:t>
            </a:r>
            <a:r>
              <a:rPr lang="en-US" sz="2400" dirty="0" smtClean="0"/>
              <a:t>and </a:t>
            </a:r>
            <a:r>
              <a:rPr lang="en-US" sz="2400" dirty="0"/>
              <a:t>math annually for students in grades 3-8 and once in grades 10-12,  and </a:t>
            </a:r>
            <a:endParaRPr lang="en-US" sz="2400" dirty="0" smtClean="0"/>
          </a:p>
          <a:p>
            <a:pPr lvl="2">
              <a:spcBef>
                <a:spcPts val="0"/>
              </a:spcBef>
              <a:spcAft>
                <a:spcPts val="1200"/>
              </a:spcAft>
            </a:pPr>
            <a:r>
              <a:rPr lang="en-US" sz="2400" dirty="0" smtClean="0"/>
              <a:t>in science </a:t>
            </a:r>
            <a:r>
              <a:rPr lang="en-US" sz="2400" dirty="0"/>
              <a:t>once in each of the following grade </a:t>
            </a:r>
            <a:r>
              <a:rPr lang="en-US" sz="2400" dirty="0" smtClean="0"/>
              <a:t>spans: 3-5</a:t>
            </a:r>
            <a:r>
              <a:rPr lang="en-US" sz="2400" dirty="0"/>
              <a:t>,</a:t>
            </a:r>
            <a:r>
              <a:rPr lang="en-US" sz="2400" dirty="0" smtClean="0"/>
              <a:t> </a:t>
            </a:r>
            <a:r>
              <a:rPr lang="en-US" sz="2400" dirty="0"/>
              <a:t>6-9 and </a:t>
            </a:r>
            <a:r>
              <a:rPr lang="en-US" sz="2400" dirty="0" smtClean="0"/>
              <a:t>10-12. </a:t>
            </a:r>
            <a:endParaRPr lang="en-US" sz="2400" dirty="0"/>
          </a:p>
        </p:txBody>
      </p:sp>
    </p:spTree>
    <p:extLst>
      <p:ext uri="{BB962C8B-B14F-4D97-AF65-F5344CB8AC3E}">
        <p14:creationId xmlns:p14="http://schemas.microsoft.com/office/powerpoint/2010/main" val="1565897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Highlights: Testing</a:t>
            </a:r>
            <a:endParaRPr lang="en-US" b="1" dirty="0"/>
          </a:p>
        </p:txBody>
      </p:sp>
      <p:sp>
        <p:nvSpPr>
          <p:cNvPr id="3" name="Content Placeholder 2"/>
          <p:cNvSpPr>
            <a:spLocks noGrp="1"/>
          </p:cNvSpPr>
          <p:nvPr>
            <p:ph idx="1"/>
          </p:nvPr>
        </p:nvSpPr>
        <p:spPr>
          <a:xfrm>
            <a:off x="152400" y="990600"/>
            <a:ext cx="8839200" cy="5562600"/>
          </a:xfrm>
        </p:spPr>
        <p:txBody>
          <a:bodyPr>
            <a:normAutofit fontScale="25000" lnSpcReduction="20000"/>
          </a:bodyPr>
          <a:lstStyle/>
          <a:p>
            <a:pPr lvl="0">
              <a:spcBef>
                <a:spcPts val="0"/>
              </a:spcBef>
              <a:spcAft>
                <a:spcPts val="1200"/>
              </a:spcAft>
            </a:pPr>
            <a:r>
              <a:rPr lang="en-US" sz="8800" dirty="0" smtClean="0"/>
              <a:t>Audits to </a:t>
            </a:r>
            <a:r>
              <a:rPr lang="en-US" sz="8800" dirty="0"/>
              <a:t>eliminate unnecessary or </a:t>
            </a:r>
            <a:r>
              <a:rPr lang="en-US" sz="8800" dirty="0" smtClean="0"/>
              <a:t>poor-quality </a:t>
            </a:r>
            <a:r>
              <a:rPr lang="en-US" sz="8800" dirty="0"/>
              <a:t>tests. </a:t>
            </a:r>
            <a:endParaRPr lang="en-US" sz="8800" dirty="0" smtClean="0"/>
          </a:p>
          <a:p>
            <a:pPr marL="0" lvl="0" indent="0">
              <a:spcBef>
                <a:spcPts val="0"/>
              </a:spcBef>
              <a:spcAft>
                <a:spcPts val="1200"/>
              </a:spcAft>
              <a:buNone/>
            </a:pPr>
            <a:endParaRPr lang="en-US" sz="8800" dirty="0" smtClean="0"/>
          </a:p>
          <a:p>
            <a:pPr lvl="0">
              <a:spcBef>
                <a:spcPts val="0"/>
              </a:spcBef>
              <a:spcAft>
                <a:spcPts val="1200"/>
              </a:spcAft>
            </a:pPr>
            <a:r>
              <a:rPr lang="en-US" sz="8800" dirty="0" smtClean="0"/>
              <a:t>Pilot </a:t>
            </a:r>
            <a:r>
              <a:rPr lang="en-US" sz="8800" dirty="0"/>
              <a:t>program that allows </a:t>
            </a:r>
            <a:r>
              <a:rPr lang="en-US" sz="8800" dirty="0" smtClean="0"/>
              <a:t>project-based assessments </a:t>
            </a:r>
            <a:r>
              <a:rPr lang="en-US" sz="8800" dirty="0"/>
              <a:t>to be used in lieu of the regular state standardized assessments. </a:t>
            </a:r>
            <a:r>
              <a:rPr lang="en-US" sz="8800" dirty="0" smtClean="0"/>
              <a:t>Initially</a:t>
            </a:r>
            <a:r>
              <a:rPr lang="en-US" sz="8800" dirty="0"/>
              <a:t>, seven </a:t>
            </a:r>
            <a:r>
              <a:rPr lang="en-US" sz="8800" dirty="0" smtClean="0"/>
              <a:t>states eligible.</a:t>
            </a:r>
          </a:p>
          <a:p>
            <a:pPr marL="0" lvl="0" indent="0">
              <a:spcBef>
                <a:spcPts val="0"/>
              </a:spcBef>
              <a:spcAft>
                <a:spcPts val="1200"/>
              </a:spcAft>
              <a:buNone/>
            </a:pPr>
            <a:r>
              <a:rPr lang="en-US" sz="8800" dirty="0"/>
              <a:t> </a:t>
            </a:r>
            <a:endParaRPr lang="en-US" sz="8800" dirty="0" smtClean="0"/>
          </a:p>
          <a:p>
            <a:pPr lvl="0">
              <a:spcBef>
                <a:spcPts val="0"/>
              </a:spcBef>
              <a:spcAft>
                <a:spcPts val="1200"/>
              </a:spcAft>
            </a:pPr>
            <a:r>
              <a:rPr lang="en-US" sz="8800" dirty="0" smtClean="0"/>
              <a:t>For high schools, </a:t>
            </a:r>
            <a:r>
              <a:rPr lang="en-US" sz="8800" dirty="0"/>
              <a:t>states or districts may choose to offer a nationally </a:t>
            </a:r>
            <a:r>
              <a:rPr lang="en-US" sz="8800" dirty="0" smtClean="0"/>
              <a:t>recognized </a:t>
            </a:r>
            <a:r>
              <a:rPr lang="en-US" sz="8800" dirty="0" smtClean="0"/>
              <a:t>test (like SAT or ACT).</a:t>
            </a:r>
            <a:endParaRPr lang="en-US" sz="8800" dirty="0" smtClean="0"/>
          </a:p>
          <a:p>
            <a:pPr marL="0" lvl="0" indent="0">
              <a:spcBef>
                <a:spcPts val="0"/>
              </a:spcBef>
              <a:spcAft>
                <a:spcPts val="1200"/>
              </a:spcAft>
              <a:buNone/>
            </a:pPr>
            <a:endParaRPr lang="en-US" sz="8800" dirty="0"/>
          </a:p>
          <a:p>
            <a:pPr lvl="0">
              <a:spcBef>
                <a:spcPts val="0"/>
              </a:spcBef>
              <a:spcAft>
                <a:spcPts val="1200"/>
              </a:spcAft>
            </a:pPr>
            <a:r>
              <a:rPr lang="en-US" sz="8800" dirty="0" smtClean="0"/>
              <a:t>States can limit the </a:t>
            </a:r>
            <a:r>
              <a:rPr lang="en-US" sz="8800" dirty="0"/>
              <a:t>aggregate amount of time that students spend taking </a:t>
            </a:r>
            <a:r>
              <a:rPr lang="en-US" sz="8800" dirty="0" smtClean="0"/>
              <a:t>tests.</a:t>
            </a:r>
            <a:r>
              <a:rPr lang="en-US" sz="8800" dirty="0"/>
              <a:t> </a:t>
            </a:r>
            <a:endParaRPr lang="en-US" sz="8800" dirty="0" smtClean="0"/>
          </a:p>
          <a:p>
            <a:pPr marL="0" lvl="0" indent="0">
              <a:spcBef>
                <a:spcPts val="0"/>
              </a:spcBef>
              <a:spcAft>
                <a:spcPts val="1200"/>
              </a:spcAft>
              <a:buNone/>
            </a:pPr>
            <a:endParaRPr lang="en-US" sz="8800" dirty="0" smtClean="0"/>
          </a:p>
          <a:p>
            <a:pPr lvl="0">
              <a:spcBef>
                <a:spcPts val="0"/>
              </a:spcBef>
              <a:spcAft>
                <a:spcPts val="1200"/>
              </a:spcAft>
            </a:pPr>
            <a:r>
              <a:rPr lang="en-US" sz="8800" dirty="0" smtClean="0"/>
              <a:t>States can avoid “double testing” of middle school students in math. Students enrolled in advanced math can take that math test for the purposes of accountability and don’t also have to take the grade-level math test. </a:t>
            </a:r>
          </a:p>
          <a:p>
            <a:endParaRPr lang="en-US" dirty="0"/>
          </a:p>
        </p:txBody>
      </p:sp>
    </p:spTree>
    <p:extLst>
      <p:ext uri="{BB962C8B-B14F-4D97-AF65-F5344CB8AC3E}">
        <p14:creationId xmlns:p14="http://schemas.microsoft.com/office/powerpoint/2010/main" val="3334357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Highlights: Accountability</a:t>
            </a:r>
            <a:endParaRPr lang="en-US" b="1" dirty="0"/>
          </a:p>
        </p:txBody>
      </p:sp>
      <p:sp>
        <p:nvSpPr>
          <p:cNvPr id="3" name="Content Placeholder 2"/>
          <p:cNvSpPr>
            <a:spLocks noGrp="1"/>
          </p:cNvSpPr>
          <p:nvPr>
            <p:ph idx="1"/>
          </p:nvPr>
        </p:nvSpPr>
        <p:spPr>
          <a:xfrm>
            <a:off x="304800" y="1219200"/>
            <a:ext cx="8382000" cy="5257800"/>
          </a:xfrm>
        </p:spPr>
        <p:txBody>
          <a:bodyPr>
            <a:noAutofit/>
          </a:bodyPr>
          <a:lstStyle/>
          <a:p>
            <a:pPr>
              <a:spcBef>
                <a:spcPts val="0"/>
              </a:spcBef>
              <a:spcAft>
                <a:spcPts val="1200"/>
              </a:spcAft>
            </a:pPr>
            <a:r>
              <a:rPr lang="en-US" sz="2000" dirty="0"/>
              <a:t>A</a:t>
            </a:r>
            <a:r>
              <a:rPr lang="en-US" sz="2000" dirty="0" smtClean="0"/>
              <a:t>ccountability </a:t>
            </a:r>
            <a:r>
              <a:rPr lang="en-US" sz="2000" dirty="0"/>
              <a:t>systems must include each of these </a:t>
            </a:r>
            <a:r>
              <a:rPr lang="en-US" sz="2000" dirty="0" smtClean="0"/>
              <a:t>indicators:</a:t>
            </a:r>
          </a:p>
          <a:p>
            <a:pPr marL="914400" lvl="1" indent="-457200">
              <a:spcBef>
                <a:spcPts val="0"/>
              </a:spcBef>
              <a:spcAft>
                <a:spcPts val="1200"/>
              </a:spcAft>
              <a:buFont typeface="+mj-lt"/>
              <a:buAutoNum type="arabicPeriod"/>
            </a:pPr>
            <a:r>
              <a:rPr lang="en-US" sz="2000" dirty="0" smtClean="0"/>
              <a:t>Proficiency </a:t>
            </a:r>
            <a:r>
              <a:rPr lang="en-US" sz="2000" dirty="0"/>
              <a:t>in reading and </a:t>
            </a:r>
            <a:r>
              <a:rPr lang="en-US" sz="2000" dirty="0" smtClean="0"/>
              <a:t>math;</a:t>
            </a:r>
          </a:p>
          <a:p>
            <a:pPr marL="914400" lvl="1" indent="-457200">
              <a:spcBef>
                <a:spcPts val="0"/>
              </a:spcBef>
              <a:spcAft>
                <a:spcPts val="1200"/>
              </a:spcAft>
              <a:buFont typeface="+mj-lt"/>
              <a:buAutoNum type="arabicPeriod"/>
            </a:pPr>
            <a:r>
              <a:rPr lang="en-US" sz="2000" dirty="0" smtClean="0"/>
              <a:t>Graduation </a:t>
            </a:r>
            <a:r>
              <a:rPr lang="en-US" sz="2000" dirty="0"/>
              <a:t>rates for high </a:t>
            </a:r>
            <a:r>
              <a:rPr lang="en-US" sz="2000" dirty="0" smtClean="0"/>
              <a:t>schools;</a:t>
            </a:r>
          </a:p>
          <a:p>
            <a:pPr marL="914400" lvl="1" indent="-457200">
              <a:spcBef>
                <a:spcPts val="0"/>
              </a:spcBef>
              <a:spcAft>
                <a:spcPts val="1200"/>
              </a:spcAft>
              <a:buFont typeface="+mj-lt"/>
              <a:buAutoNum type="arabicPeriod"/>
            </a:pPr>
            <a:r>
              <a:rPr lang="en-US" sz="2000" dirty="0" smtClean="0"/>
              <a:t>For </a:t>
            </a:r>
            <a:r>
              <a:rPr lang="en-US" sz="2000" dirty="0"/>
              <a:t>elementary and middle schools, student growth or another indicator that is valid, reliable and statewide; </a:t>
            </a:r>
            <a:r>
              <a:rPr lang="en-US" sz="2000" dirty="0" smtClean="0"/>
              <a:t>and</a:t>
            </a:r>
          </a:p>
          <a:p>
            <a:pPr marL="914400" lvl="1" indent="-457200">
              <a:spcBef>
                <a:spcPts val="0"/>
              </a:spcBef>
              <a:spcAft>
                <a:spcPts val="1200"/>
              </a:spcAft>
              <a:buFont typeface="+mj-lt"/>
              <a:buAutoNum type="arabicPeriod"/>
            </a:pPr>
            <a:r>
              <a:rPr lang="en-US" sz="2000" dirty="0"/>
              <a:t>English language proficiency</a:t>
            </a:r>
            <a:r>
              <a:rPr lang="en-US" sz="2000" dirty="0" smtClean="0"/>
              <a:t>;</a:t>
            </a:r>
          </a:p>
          <a:p>
            <a:pPr marL="914400" lvl="1" indent="-457200">
              <a:spcBef>
                <a:spcPts val="0"/>
              </a:spcBef>
              <a:spcAft>
                <a:spcPts val="1200"/>
              </a:spcAft>
              <a:buFont typeface="+mj-lt"/>
              <a:buAutoNum type="arabicPeriod"/>
            </a:pPr>
            <a:r>
              <a:rPr lang="en-US" sz="2000" dirty="0" smtClean="0"/>
              <a:t>At </a:t>
            </a:r>
            <a:r>
              <a:rPr lang="en-US" sz="2000" dirty="0"/>
              <a:t>least one other indicator of school quality or success, such as measures of safety, student engagement or educator engagement</a:t>
            </a:r>
            <a:r>
              <a:rPr lang="en-US" sz="2000" dirty="0" smtClean="0"/>
              <a:t>.</a:t>
            </a:r>
            <a:r>
              <a:rPr lang="en-US" sz="2000" b="1" dirty="0"/>
              <a:t> </a:t>
            </a:r>
            <a:endParaRPr lang="en-US" sz="2000" dirty="0" smtClean="0"/>
          </a:p>
          <a:p>
            <a:pPr>
              <a:spcBef>
                <a:spcPts val="0"/>
              </a:spcBef>
              <a:spcAft>
                <a:spcPts val="1200"/>
              </a:spcAft>
            </a:pPr>
            <a:r>
              <a:rPr lang="en-US" sz="2000" dirty="0" smtClean="0"/>
              <a:t>Accountability system must have substantial weights on indicators 1-4 above. In the aggregate, indicators 1-4 must have much greater weight than indicator 5. </a:t>
            </a:r>
            <a:endParaRPr lang="en-US" sz="2000" dirty="0"/>
          </a:p>
        </p:txBody>
      </p:sp>
    </p:spTree>
    <p:extLst>
      <p:ext uri="{BB962C8B-B14F-4D97-AF65-F5344CB8AC3E}">
        <p14:creationId xmlns:p14="http://schemas.microsoft.com/office/powerpoint/2010/main" val="1334185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8915400" cy="990600"/>
          </a:xfrm>
        </p:spPr>
        <p:txBody>
          <a:bodyPr/>
          <a:lstStyle/>
          <a:p>
            <a:r>
              <a:rPr lang="en-US" sz="3200" b="1" dirty="0"/>
              <a:t>Highlights: </a:t>
            </a:r>
            <a:r>
              <a:rPr lang="en-US" sz="3200" b="1" dirty="0" smtClean="0"/>
              <a:t>Testing and accountability </a:t>
            </a:r>
            <a:endParaRPr lang="en-US" sz="3200" dirty="0"/>
          </a:p>
        </p:txBody>
      </p:sp>
      <p:sp>
        <p:nvSpPr>
          <p:cNvPr id="3" name="Content Placeholder 2"/>
          <p:cNvSpPr>
            <a:spLocks noGrp="1"/>
          </p:cNvSpPr>
          <p:nvPr>
            <p:ph idx="1"/>
          </p:nvPr>
        </p:nvSpPr>
        <p:spPr>
          <a:xfrm>
            <a:off x="228600" y="1143000"/>
            <a:ext cx="8610600" cy="4876800"/>
          </a:xfrm>
        </p:spPr>
        <p:txBody>
          <a:bodyPr/>
          <a:lstStyle/>
          <a:p>
            <a:r>
              <a:rPr lang="en-US" sz="2400" dirty="0" smtClean="0"/>
              <a:t>English learners: </a:t>
            </a:r>
          </a:p>
          <a:p>
            <a:pPr lvl="1"/>
            <a:r>
              <a:rPr lang="en-US" dirty="0" smtClean="0"/>
              <a:t>Options for delaying inclusion of their test scores in accountability systems:</a:t>
            </a:r>
          </a:p>
          <a:p>
            <a:pPr lvl="2"/>
            <a:r>
              <a:rPr lang="en-US" dirty="0" smtClean="0"/>
              <a:t>One year don’t take ELA test, and don’t count math test results, OR</a:t>
            </a:r>
          </a:p>
          <a:p>
            <a:pPr lvl="2"/>
            <a:r>
              <a:rPr lang="en-US" dirty="0" smtClean="0"/>
              <a:t>Year one: report but don’t count results; year two: count growth but not proficiency</a:t>
            </a:r>
          </a:p>
          <a:p>
            <a:pPr lvl="1"/>
            <a:r>
              <a:rPr lang="en-US" dirty="0" smtClean="0"/>
              <a:t>Count former ELLs for four yeas after exit from subgroup</a:t>
            </a:r>
          </a:p>
          <a:p>
            <a:r>
              <a:rPr lang="en-US" sz="2400" dirty="0" smtClean="0"/>
              <a:t>Students with disabilities: Cap of 1 percent at state level on students who can take alternate assessments. No cap at local level.</a:t>
            </a:r>
          </a:p>
          <a:p>
            <a:r>
              <a:rPr lang="en-US" sz="2400" dirty="0" smtClean="0"/>
              <a:t>Students not counted in school accountability system unless they have been in school for ½ year.</a:t>
            </a:r>
          </a:p>
          <a:p>
            <a:pPr lvl="2"/>
            <a:endParaRPr lang="en-US" dirty="0" smtClean="0"/>
          </a:p>
          <a:p>
            <a:pPr lvl="1"/>
            <a:endParaRPr lang="en-US" dirty="0"/>
          </a:p>
        </p:txBody>
      </p:sp>
      <p:sp>
        <p:nvSpPr>
          <p:cNvPr id="4" name="Slide Number Placeholder 3"/>
          <p:cNvSpPr>
            <a:spLocks noGrp="1"/>
          </p:cNvSpPr>
          <p:nvPr>
            <p:ph type="sldNum" sz="quarter" idx="11"/>
          </p:nvPr>
        </p:nvSpPr>
        <p:spPr/>
        <p:txBody>
          <a:bodyPr/>
          <a:lstStyle/>
          <a:p>
            <a:fld id="{E244B5CD-5DA1-4D5E-A2F1-5B1DADE85C1D}" type="slidenum">
              <a:rPr lang="en-US" altLang="en-US" smtClean="0"/>
              <a:pPr/>
              <a:t>7</a:t>
            </a:fld>
            <a:endParaRPr lang="en-US" altLang="en-US"/>
          </a:p>
        </p:txBody>
      </p:sp>
    </p:spTree>
    <p:extLst>
      <p:ext uri="{BB962C8B-B14F-4D97-AF65-F5344CB8AC3E}">
        <p14:creationId xmlns:p14="http://schemas.microsoft.com/office/powerpoint/2010/main" val="3296035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Highlights: Opt-Out</a:t>
            </a:r>
            <a:endParaRPr lang="en-US" b="1" dirty="0"/>
          </a:p>
        </p:txBody>
      </p:sp>
      <p:sp>
        <p:nvSpPr>
          <p:cNvPr id="3" name="Content Placeholder 2"/>
          <p:cNvSpPr>
            <a:spLocks noGrp="1"/>
          </p:cNvSpPr>
          <p:nvPr>
            <p:ph idx="1"/>
          </p:nvPr>
        </p:nvSpPr>
        <p:spPr>
          <a:xfrm>
            <a:off x="228600" y="1447800"/>
            <a:ext cx="8610600" cy="4191000"/>
          </a:xfrm>
        </p:spPr>
        <p:txBody>
          <a:bodyPr>
            <a:normAutofit/>
          </a:bodyPr>
          <a:lstStyle/>
          <a:p>
            <a:pPr>
              <a:spcBef>
                <a:spcPts val="0"/>
              </a:spcBef>
              <a:spcAft>
                <a:spcPts val="1200"/>
              </a:spcAft>
            </a:pPr>
            <a:r>
              <a:rPr lang="en-US" sz="2400" dirty="0" smtClean="0"/>
              <a:t>Statement </a:t>
            </a:r>
            <a:r>
              <a:rPr lang="en-US" sz="2400" dirty="0"/>
              <a:t>that nothing in law will pre-empt state and local laws on opt-out. </a:t>
            </a:r>
            <a:endParaRPr lang="en-US" sz="2400" dirty="0" smtClean="0"/>
          </a:p>
          <a:p>
            <a:pPr>
              <a:spcBef>
                <a:spcPts val="0"/>
              </a:spcBef>
              <a:spcAft>
                <a:spcPts val="1200"/>
              </a:spcAft>
            </a:pPr>
            <a:r>
              <a:rPr lang="en-US" sz="2400" dirty="0" smtClean="0"/>
              <a:t>Maintains </a:t>
            </a:r>
            <a:r>
              <a:rPr lang="en-US" sz="2400" dirty="0"/>
              <a:t>95 percent participation requirement, but state gets to determine how this requirement is factored into its overall accountability system</a:t>
            </a:r>
            <a:r>
              <a:rPr lang="en-US" sz="2400" dirty="0" smtClean="0"/>
              <a:t>.</a:t>
            </a:r>
          </a:p>
          <a:p>
            <a:pPr>
              <a:spcBef>
                <a:spcPts val="0"/>
              </a:spcBef>
              <a:spcAft>
                <a:spcPts val="1200"/>
              </a:spcAft>
            </a:pPr>
            <a:r>
              <a:rPr lang="en-US" sz="2400" dirty="0" smtClean="0"/>
              <a:t> </a:t>
            </a:r>
            <a:r>
              <a:rPr lang="en-US" sz="2400" dirty="0"/>
              <a:t>A state that has a strong opt-out movement can minimize the participation rate requirement so that it has a negligible impact on school accountability systems.</a:t>
            </a:r>
          </a:p>
        </p:txBody>
      </p:sp>
    </p:spTree>
    <p:extLst>
      <p:ext uri="{BB962C8B-B14F-4D97-AF65-F5344CB8AC3E}">
        <p14:creationId xmlns:p14="http://schemas.microsoft.com/office/powerpoint/2010/main" val="177756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Highlights: Interventions</a:t>
            </a:r>
            <a:endParaRPr lang="en-US" b="1" dirty="0"/>
          </a:p>
        </p:txBody>
      </p:sp>
      <p:sp>
        <p:nvSpPr>
          <p:cNvPr id="3" name="Content Placeholder 2"/>
          <p:cNvSpPr>
            <a:spLocks noGrp="1"/>
          </p:cNvSpPr>
          <p:nvPr>
            <p:ph idx="1"/>
          </p:nvPr>
        </p:nvSpPr>
        <p:spPr>
          <a:xfrm>
            <a:off x="304800" y="1066800"/>
            <a:ext cx="8229600" cy="5334000"/>
          </a:xfrm>
        </p:spPr>
        <p:txBody>
          <a:bodyPr>
            <a:noAutofit/>
          </a:bodyPr>
          <a:lstStyle/>
          <a:p>
            <a:pPr>
              <a:spcBef>
                <a:spcPts val="0"/>
              </a:spcBef>
              <a:spcAft>
                <a:spcPts val="1200"/>
              </a:spcAft>
            </a:pPr>
            <a:r>
              <a:rPr lang="en-US" sz="1800" dirty="0" smtClean="0"/>
              <a:t>Much </a:t>
            </a:r>
            <a:r>
              <a:rPr lang="en-US" sz="1800" dirty="0"/>
              <a:t>more flexibility, no school closings or </a:t>
            </a:r>
            <a:r>
              <a:rPr lang="en-US" sz="1800" dirty="0" smtClean="0"/>
              <a:t>prescribed interventions.</a:t>
            </a:r>
          </a:p>
          <a:p>
            <a:pPr>
              <a:spcBef>
                <a:spcPts val="0"/>
              </a:spcBef>
              <a:spcAft>
                <a:spcPts val="1200"/>
              </a:spcAft>
            </a:pPr>
            <a:r>
              <a:rPr lang="en-US" sz="1800" dirty="0" smtClean="0"/>
              <a:t>Using </a:t>
            </a:r>
            <a:r>
              <a:rPr lang="en-US" sz="1800" dirty="0"/>
              <a:t>the state-developed accountability system that includes all indicators, at least </a:t>
            </a:r>
            <a:r>
              <a:rPr lang="en-US" sz="1800" dirty="0" smtClean="0"/>
              <a:t>once every three years.</a:t>
            </a:r>
          </a:p>
          <a:p>
            <a:pPr>
              <a:spcBef>
                <a:spcPts val="0"/>
              </a:spcBef>
              <a:spcAft>
                <a:spcPts val="1200"/>
              </a:spcAft>
            </a:pPr>
            <a:r>
              <a:rPr lang="en-US" sz="1800" dirty="0"/>
              <a:t>B</a:t>
            </a:r>
            <a:r>
              <a:rPr lang="en-US" sz="1800" dirty="0" smtClean="0"/>
              <a:t>eginning </a:t>
            </a:r>
            <a:r>
              <a:rPr lang="en-US" sz="1800" dirty="0"/>
              <a:t>in 2017-18, states have to identify and ensure that districts </a:t>
            </a:r>
            <a:r>
              <a:rPr lang="en-US" sz="1800" dirty="0" smtClean="0"/>
              <a:t>provide comprehensive </a:t>
            </a:r>
            <a:r>
              <a:rPr lang="en-US" sz="1800" dirty="0"/>
              <a:t>support and improvement to</a:t>
            </a:r>
            <a:r>
              <a:rPr lang="en-US" sz="1800" dirty="0" smtClean="0"/>
              <a:t>:</a:t>
            </a:r>
          </a:p>
          <a:p>
            <a:pPr lvl="1">
              <a:spcBef>
                <a:spcPts val="0"/>
              </a:spcBef>
              <a:spcAft>
                <a:spcPts val="1200"/>
              </a:spcAft>
            </a:pPr>
            <a:r>
              <a:rPr lang="en-US" sz="1800" dirty="0" smtClean="0"/>
              <a:t>5 </a:t>
            </a:r>
            <a:r>
              <a:rPr lang="en-US" sz="1800" dirty="0"/>
              <a:t>percent lowest-performing schools</a:t>
            </a:r>
            <a:r>
              <a:rPr lang="en-US" sz="1800" dirty="0" smtClean="0"/>
              <a:t>;</a:t>
            </a:r>
          </a:p>
          <a:p>
            <a:pPr lvl="1">
              <a:spcBef>
                <a:spcPts val="0"/>
              </a:spcBef>
              <a:spcAft>
                <a:spcPts val="1200"/>
              </a:spcAft>
            </a:pPr>
            <a:r>
              <a:rPr lang="en-US" sz="1800" dirty="0" smtClean="0"/>
              <a:t>schools </a:t>
            </a:r>
            <a:r>
              <a:rPr lang="en-US" sz="1800" dirty="0"/>
              <a:t>with a graduation rate of less than 67 percent; and </a:t>
            </a:r>
          </a:p>
          <a:p>
            <a:pPr lvl="1">
              <a:spcBef>
                <a:spcPts val="0"/>
              </a:spcBef>
              <a:spcAft>
                <a:spcPts val="1200"/>
              </a:spcAft>
            </a:pPr>
            <a:r>
              <a:rPr lang="en-US" sz="1800" dirty="0" smtClean="0"/>
              <a:t> </a:t>
            </a:r>
            <a:r>
              <a:rPr lang="en-US" sz="1800" dirty="0"/>
              <a:t>after a number of years </a:t>
            </a:r>
            <a:r>
              <a:rPr lang="en-US" sz="1800" dirty="0" smtClean="0"/>
              <a:t>of targeted </a:t>
            </a:r>
            <a:r>
              <a:rPr lang="en-US" sz="1800" dirty="0"/>
              <a:t>support and improvement at the local level, schools in which one or more subgroups </a:t>
            </a:r>
            <a:r>
              <a:rPr lang="en-US" sz="1800" dirty="0" smtClean="0"/>
              <a:t>are consistently </a:t>
            </a:r>
            <a:r>
              <a:rPr lang="en-US" sz="1800" dirty="0"/>
              <a:t>significantly underperforming</a:t>
            </a:r>
            <a:r>
              <a:rPr lang="en-US" sz="1800" dirty="0" smtClean="0"/>
              <a:t>.</a:t>
            </a:r>
            <a:endParaRPr lang="en-US" sz="1800" dirty="0"/>
          </a:p>
          <a:p>
            <a:pPr>
              <a:spcBef>
                <a:spcPts val="0"/>
              </a:spcBef>
              <a:spcAft>
                <a:spcPts val="1200"/>
              </a:spcAft>
            </a:pPr>
            <a:r>
              <a:rPr lang="en-US" sz="1800" dirty="0"/>
              <a:t>Seven percent of a state’s allocation of Title I funds must be set aside and spent on </a:t>
            </a:r>
            <a:r>
              <a:rPr lang="en-US" sz="1800" dirty="0" smtClean="0"/>
              <a:t>schools implementing </a:t>
            </a:r>
            <a:r>
              <a:rPr lang="en-US" sz="1800" dirty="0"/>
              <a:t>targeted and comprehensive support and improvement. </a:t>
            </a:r>
          </a:p>
        </p:txBody>
      </p:sp>
    </p:spTree>
    <p:extLst>
      <p:ext uri="{BB962C8B-B14F-4D97-AF65-F5344CB8AC3E}">
        <p14:creationId xmlns:p14="http://schemas.microsoft.com/office/powerpoint/2010/main" val="1888025685"/>
      </p:ext>
    </p:extLst>
  </p:cSld>
  <p:clrMapOvr>
    <a:masterClrMapping/>
  </p:clrMapOvr>
</p:sld>
</file>

<file path=ppt/theme/theme1.xml><?xml version="1.0" encoding="utf-8"?>
<a:theme xmlns:a="http://schemas.openxmlformats.org/drawingml/2006/main" name="AFT_20_Natl">
  <a:themeElements>
    <a:clrScheme name="Office Theme 1">
      <a:dk1>
        <a:srgbClr val="000000"/>
      </a:dk1>
      <a:lt1>
        <a:srgbClr val="FFFFFF"/>
      </a:lt1>
      <a:dk2>
        <a:srgbClr val="0047BA"/>
      </a:dk2>
      <a:lt2>
        <a:srgbClr val="808080"/>
      </a:lt2>
      <a:accent1>
        <a:srgbClr val="9EB0C9"/>
      </a:accent1>
      <a:accent2>
        <a:srgbClr val="002B5E"/>
      </a:accent2>
      <a:accent3>
        <a:srgbClr val="FFFFFF"/>
      </a:accent3>
      <a:accent4>
        <a:srgbClr val="000000"/>
      </a:accent4>
      <a:accent5>
        <a:srgbClr val="CCD4E1"/>
      </a:accent5>
      <a:accent6>
        <a:srgbClr val="002654"/>
      </a:accent6>
      <a:hlink>
        <a:srgbClr val="0047BA"/>
      </a:hlink>
      <a:folHlink>
        <a:srgbClr val="73B5E0"/>
      </a:folHlink>
    </a:clrScheme>
    <a:fontScheme name="Office The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charset="0"/>
          </a:defRPr>
        </a:defPPr>
      </a:lstStyle>
    </a:lnDef>
  </a:objectDefaults>
  <a:extraClrSchemeLst>
    <a:extraClrScheme>
      <a:clrScheme name="Office Theme 1">
        <a:dk1>
          <a:srgbClr val="000000"/>
        </a:dk1>
        <a:lt1>
          <a:srgbClr val="FFFFFF"/>
        </a:lt1>
        <a:dk2>
          <a:srgbClr val="0047BA"/>
        </a:dk2>
        <a:lt2>
          <a:srgbClr val="808080"/>
        </a:lt2>
        <a:accent1>
          <a:srgbClr val="9EB0C9"/>
        </a:accent1>
        <a:accent2>
          <a:srgbClr val="002B5E"/>
        </a:accent2>
        <a:accent3>
          <a:srgbClr val="FFFFFF"/>
        </a:accent3>
        <a:accent4>
          <a:srgbClr val="000000"/>
        </a:accent4>
        <a:accent5>
          <a:srgbClr val="CCD4E1"/>
        </a:accent5>
        <a:accent6>
          <a:srgbClr val="002654"/>
        </a:accent6>
        <a:hlink>
          <a:srgbClr val="0047BA"/>
        </a:hlink>
        <a:folHlink>
          <a:srgbClr val="73B5E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1A75CF"/>
        </a:dk2>
        <a:lt2>
          <a:srgbClr val="808080"/>
        </a:lt2>
        <a:accent1>
          <a:srgbClr val="B0BFBF"/>
        </a:accent1>
        <a:accent2>
          <a:srgbClr val="003896"/>
        </a:accent2>
        <a:accent3>
          <a:srgbClr val="FFFFFF"/>
        </a:accent3>
        <a:accent4>
          <a:srgbClr val="000000"/>
        </a:accent4>
        <a:accent5>
          <a:srgbClr val="D4DCDC"/>
        </a:accent5>
        <a:accent6>
          <a:srgbClr val="003287"/>
        </a:accent6>
        <a:hlink>
          <a:srgbClr val="1A75CF"/>
        </a:hlink>
        <a:folHlink>
          <a:srgbClr val="78B3E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4F8C0D"/>
        </a:dk2>
        <a:lt2>
          <a:srgbClr val="808080"/>
        </a:lt2>
        <a:accent1>
          <a:srgbClr val="B3C98C"/>
        </a:accent1>
        <a:accent2>
          <a:srgbClr val="4A611C"/>
        </a:accent2>
        <a:accent3>
          <a:srgbClr val="FFFFFF"/>
        </a:accent3>
        <a:accent4>
          <a:srgbClr val="000000"/>
        </a:accent4>
        <a:accent5>
          <a:srgbClr val="D6E1C5"/>
        </a:accent5>
        <a:accent6>
          <a:srgbClr val="425718"/>
        </a:accent6>
        <a:hlink>
          <a:srgbClr val="4F8C0D"/>
        </a:hlink>
        <a:folHlink>
          <a:srgbClr val="4A611C"/>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6B8FB5"/>
        </a:dk2>
        <a:lt2>
          <a:srgbClr val="808080"/>
        </a:lt2>
        <a:accent1>
          <a:srgbClr val="CFE89C"/>
        </a:accent1>
        <a:accent2>
          <a:srgbClr val="ABBADE"/>
        </a:accent2>
        <a:accent3>
          <a:srgbClr val="FFFFFF"/>
        </a:accent3>
        <a:accent4>
          <a:srgbClr val="000000"/>
        </a:accent4>
        <a:accent5>
          <a:srgbClr val="E4F2CB"/>
        </a:accent5>
        <a:accent6>
          <a:srgbClr val="9BA8C9"/>
        </a:accent6>
        <a:hlink>
          <a:srgbClr val="6B8FB5"/>
        </a:hlink>
        <a:folHlink>
          <a:srgbClr val="0047B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9EBA"/>
        </a:dk2>
        <a:lt2>
          <a:srgbClr val="808080"/>
        </a:lt2>
        <a:accent1>
          <a:srgbClr val="E0D478"/>
        </a:accent1>
        <a:accent2>
          <a:srgbClr val="8CCCD9"/>
        </a:accent2>
        <a:accent3>
          <a:srgbClr val="FFFFFF"/>
        </a:accent3>
        <a:accent4>
          <a:srgbClr val="000000"/>
        </a:accent4>
        <a:accent5>
          <a:srgbClr val="EDE6BE"/>
        </a:accent5>
        <a:accent6>
          <a:srgbClr val="7EB9C4"/>
        </a:accent6>
        <a:hlink>
          <a:srgbClr val="009EBA"/>
        </a:hlink>
        <a:folHlink>
          <a:srgbClr val="0047BA"/>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BA122B"/>
        </a:dk2>
        <a:lt2>
          <a:srgbClr val="808080"/>
        </a:lt2>
        <a:accent1>
          <a:srgbClr val="C2C4A3"/>
        </a:accent1>
        <a:accent2>
          <a:srgbClr val="87212E"/>
        </a:accent2>
        <a:accent3>
          <a:srgbClr val="FFFFFF"/>
        </a:accent3>
        <a:accent4>
          <a:srgbClr val="000000"/>
        </a:accent4>
        <a:accent5>
          <a:srgbClr val="DDDECE"/>
        </a:accent5>
        <a:accent6>
          <a:srgbClr val="7A1D29"/>
        </a:accent6>
        <a:hlink>
          <a:srgbClr val="BA122B"/>
        </a:hlink>
        <a:folHlink>
          <a:srgbClr val="87212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AFT_20_Natl</Template>
  <TotalTime>300</TotalTime>
  <Words>1277</Words>
  <Application>Microsoft Office PowerPoint</Application>
  <PresentationFormat>On-screen Show (4:3)</PresentationFormat>
  <Paragraphs>112</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AFT_20_Natl</vt:lpstr>
      <vt:lpstr>The Every Student Succeeds Act</vt:lpstr>
      <vt:lpstr>AFT Goals</vt:lpstr>
      <vt:lpstr>ESSA: What it does</vt:lpstr>
      <vt:lpstr>Highlights: Testing</vt:lpstr>
      <vt:lpstr>Highlights: Testing</vt:lpstr>
      <vt:lpstr>Highlights: Accountability</vt:lpstr>
      <vt:lpstr>Highlights: Testing and accountability </vt:lpstr>
      <vt:lpstr>Highlights: Opt-Out</vt:lpstr>
      <vt:lpstr>Highlights: Interventions</vt:lpstr>
      <vt:lpstr>Highlights: Interventions</vt:lpstr>
      <vt:lpstr>Highlights: Paraprofessionals</vt:lpstr>
      <vt:lpstr>Highlights: Teacher Evaluation</vt:lpstr>
      <vt:lpstr>Highlights:  Collective Bargaining</vt:lpstr>
      <vt:lpstr>Other programs</vt:lpstr>
      <vt:lpstr>Timeline</vt:lpstr>
      <vt:lpstr>Key documents</vt:lpstr>
      <vt:lpstr>Next Steps</vt:lpstr>
      <vt:lpstr>State Conversations</vt:lpstr>
      <vt:lpstr>State Conversations</vt:lpstr>
      <vt:lpstr>State Conversations</vt:lpstr>
    </vt:vector>
  </TitlesOfParts>
  <Company>AFT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Every Student Succeeds Act</dc:title>
  <dc:creator>Elizabeth Cadorette, Legislation</dc:creator>
  <cp:lastModifiedBy>Beth Antunez</cp:lastModifiedBy>
  <cp:revision>29</cp:revision>
  <dcterms:created xsi:type="dcterms:W3CDTF">2015-12-10T20:13:00Z</dcterms:created>
  <dcterms:modified xsi:type="dcterms:W3CDTF">2016-02-10T14:40:14Z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