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68" r:id="rId10"/>
    <p:sldId id="269" r:id="rId11"/>
    <p:sldId id="270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920B-3834-43FB-8511-944BC532307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691FE-822A-4C2B-80D6-43125514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4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9CFE-C765-1549-810D-EFF9A4F742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9CFE-C765-1549-810D-EFF9A4F742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9CFE-C765-1549-810D-EFF9A4F742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5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6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7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5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6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2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27FFD-6EE5-4B3D-A7C7-74E345B8CE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9B939-56FA-4E42-9052-B98194B1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sharemylesson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sharemylesson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@sharemylesson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6797" y="2957121"/>
            <a:ext cx="60051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[Insert Event Title]</a:t>
            </a:r>
          </a:p>
          <a:p>
            <a:pPr algn="ctr"/>
            <a:endParaRPr lang="en-US" sz="2000" i="1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algn="ctr"/>
            <a:r>
              <a:rPr lang="en-US" sz="2000" i="1" dirty="0" smtClean="0">
                <a:solidFill>
                  <a:schemeClr val="tx2"/>
                </a:solidFill>
                <a:latin typeface="Georgia"/>
                <a:cs typeface="Georgia"/>
              </a:rPr>
              <a:t>Presented by [Presented by insert presenter name]</a:t>
            </a:r>
            <a:endParaRPr lang="en-US" sz="2000" i="1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096528" cy="1219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Affiliate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31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                     Social media engagement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97032"/>
            <a:ext cx="534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8598"/>
            <a:ext cx="4343400" cy="89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NDean\AppData\Local\Microsoft\Windows\INetCache\Content.Outlook\TLBTU9KP\IMG_003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11567" r="-647" b="56375"/>
          <a:stretch/>
        </p:blipFill>
        <p:spPr bwMode="auto">
          <a:xfrm>
            <a:off x="3581400" y="3810000"/>
            <a:ext cx="2667000" cy="15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Dean\AppData\Local\Microsoft\Windows\INetCache\Content.Outlook\TLBTU9KP\IMG_003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58962"/>
          <a:stretch/>
        </p:blipFill>
        <p:spPr bwMode="auto">
          <a:xfrm>
            <a:off x="914400" y="3992544"/>
            <a:ext cx="227526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NDean\AppData\Local\Microsoft\Windows\INetCache\Content.Outlook\TLBTU9KP\IMG_004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8507"/>
          <a:stretch/>
        </p:blipFill>
        <p:spPr bwMode="auto">
          <a:xfrm>
            <a:off x="6266121" y="1809437"/>
            <a:ext cx="2228756" cy="31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Affiliate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Marathon events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50-75 active &amp; retired educators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24-48 hours of collaboration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Hundreds of materials vetted and 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>
                <a:solidFill>
                  <a:schemeClr val="tx1"/>
                </a:solidFill>
              </a:rPr>
              <a:t>uploaded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prstClr val="white"/>
                </a:solidFill>
              </a:rPr>
              <a:t>loaded resources</a:t>
            </a:r>
            <a:endParaRPr lang="en-US" sz="1800" dirty="0">
              <a:solidFill>
                <a:prstClr val="white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https://fbcdn-sphotos-e-a.akamaihd.net/hphotos-ak-xpa1/v/t1.0-9/10400058_10152705378036056_6661946688216267742_n.jpg?oh=f796032328f195ec8ff235c8baa9f97f&amp;oe=55A97A96&amp;__gda__=1436475776_8a560bfacab1d04d8f430bda67125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17411"/>
          <a:stretch/>
        </p:blipFill>
        <p:spPr bwMode="auto">
          <a:xfrm>
            <a:off x="3429000" y="4440826"/>
            <a:ext cx="5422200" cy="17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.xx.fbcdn.net/hphotos-xfp1/v/t1.0-9/10846257_10152707245241056_1676130838978330541_n.jpg?oh=7bde1880262288d4f1d046eb2b2d3610&amp;oe=55AD5C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4811"/>
            <a:ext cx="28447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00175"/>
            <a:ext cx="4649124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Navigating the Site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248400"/>
            <a:ext cx="263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hlinkClick r:id="rId4"/>
              </a:rPr>
              <a:t>www.sharemylesson.com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55" y="1143000"/>
            <a:ext cx="6374113" cy="519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Questions?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1975473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For additional questions, </a:t>
            </a:r>
            <a:r>
              <a:rPr lang="en-US" sz="2800" b="1" dirty="0" smtClean="0"/>
              <a:t>contact: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The SML Team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hlinkClick r:id="rId3"/>
              </a:rPr>
              <a:t>help@sharemylesson.com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What is Share My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Lesson?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2639" y="1447800"/>
            <a:ext cx="7138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Online Resource bank for all education professionals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Provided - for free -  to all teachers by the American Federation of Teachers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300,000+ Resources K-12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Professional Development, teacher </a:t>
            </a:r>
            <a:r>
              <a:rPr lang="en-US" sz="2400" dirty="0"/>
              <a:t>b</a:t>
            </a:r>
            <a:r>
              <a:rPr lang="en-US" sz="2400" dirty="0" smtClean="0"/>
              <a:t>logs, current </a:t>
            </a:r>
            <a:r>
              <a:rPr lang="en-US" sz="2400" dirty="0"/>
              <a:t>e</a:t>
            </a:r>
            <a:r>
              <a:rPr lang="en-US" sz="2400" dirty="0" smtClean="0"/>
              <a:t>vent </a:t>
            </a:r>
            <a:r>
              <a:rPr lang="en-US" sz="2400" dirty="0"/>
              <a:t>t</a:t>
            </a:r>
            <a:r>
              <a:rPr lang="en-US" sz="2400" dirty="0" smtClean="0"/>
              <a:t>opics are also included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31,000 Common Core Aligned Resources – vetted by teachers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930,000 </a:t>
            </a:r>
            <a:r>
              <a:rPr lang="en-US" sz="2400" dirty="0"/>
              <a:t>t</a:t>
            </a:r>
            <a:r>
              <a:rPr lang="en-US" sz="2400" dirty="0" smtClean="0"/>
              <a:t>eacher members across the country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24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How SML Helps Teachers, Schools &amp; Districts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741944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400" b="1" dirty="0" smtClean="0"/>
              <a:t>Everything you need </a:t>
            </a:r>
            <a:r>
              <a:rPr lang="en-US" sz="2400" dirty="0" smtClean="0"/>
              <a:t>- all grades Pre-k -12, all subjects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Including ELL, CTE and Gifted &amp; Talented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r>
              <a:rPr lang="en-US" sz="2400" b="1" dirty="0" smtClean="0"/>
              <a:t>Personal Profiles </a:t>
            </a:r>
            <a:r>
              <a:rPr lang="en-US" sz="2400" dirty="0" smtClean="0"/>
              <a:t>- pictures, bios, lesson uploading option for every user</a:t>
            </a:r>
          </a:p>
          <a:p>
            <a:pPr marL="342900" lvl="0" indent="-342900">
              <a:buFont typeface="Arial"/>
              <a:buChar char="•"/>
            </a:pP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r>
              <a:rPr lang="en-US" sz="2400" b="1" dirty="0" smtClean="0"/>
              <a:t>My Saved </a:t>
            </a:r>
            <a:r>
              <a:rPr lang="en-US" sz="2400" dirty="0" smtClean="0"/>
              <a:t>- save all of your lesson plans, use them now or later</a:t>
            </a:r>
          </a:p>
          <a:p>
            <a:pPr marL="342900" lvl="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37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How SML Helps Teachers, Schools &amp; Districts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76528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400" b="1" dirty="0" smtClean="0"/>
              <a:t>Share with a teacher or parent </a:t>
            </a:r>
            <a:r>
              <a:rPr lang="en-US" sz="2400" dirty="0" smtClean="0"/>
              <a:t>- email a link or post on Twitter or Facebook</a:t>
            </a:r>
          </a:p>
          <a:p>
            <a:pPr marL="342900" lvl="0" indent="-342900">
              <a:buFont typeface="Arial"/>
              <a:buChar char="•"/>
            </a:pP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r>
              <a:rPr lang="en-US" sz="2400" b="1" dirty="0" smtClean="0"/>
              <a:t>Comments &amp; Ratings </a:t>
            </a:r>
            <a:r>
              <a:rPr lang="en-US" sz="2400" dirty="0" smtClean="0"/>
              <a:t>– Help a teacher by providing ratings and suggestions for the lesson</a:t>
            </a:r>
          </a:p>
          <a:p>
            <a:pPr marL="342900" lvl="0" indent="-342900">
              <a:buFont typeface="Arial"/>
              <a:buChar char="•"/>
            </a:pP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r>
              <a:rPr lang="en-US" sz="2400" b="1" dirty="0" smtClean="0"/>
              <a:t>PD Credit </a:t>
            </a:r>
            <a:r>
              <a:rPr lang="en-US" sz="2400" dirty="0" smtClean="0"/>
              <a:t>– Many webinars offer PD Credit</a:t>
            </a:r>
          </a:p>
          <a:p>
            <a:pPr marL="342900" lvl="0" indent="-342900">
              <a:buFont typeface="Arial"/>
              <a:buChar char="•"/>
            </a:pP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r>
              <a:rPr lang="en-US" sz="2400" b="1" dirty="0" smtClean="0"/>
              <a:t>Personal Support &amp; Assistance </a:t>
            </a:r>
            <a:r>
              <a:rPr lang="en-US" sz="2400" dirty="0" smtClean="0"/>
              <a:t>– </a:t>
            </a:r>
            <a:r>
              <a:rPr lang="en-US" sz="2400" dirty="0" smtClean="0">
                <a:hlinkClick r:id="rId4"/>
              </a:rPr>
              <a:t>help@sharemylesson.com</a:t>
            </a:r>
            <a:r>
              <a:rPr lang="en-US" sz="2400" dirty="0" smtClean="0"/>
              <a:t> on call 8am – 8pm. </a:t>
            </a:r>
          </a:p>
          <a:p>
            <a:pPr marL="342900" lvl="0" indent="-342900">
              <a:buFont typeface="Arial"/>
              <a:buChar char="•"/>
            </a:pP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7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Helpful Resources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447800"/>
            <a:ext cx="723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New Teachers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Learn how to create a positive learning environment</a:t>
            </a:r>
          </a:p>
          <a:p>
            <a:pPr lvl="0"/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Get </a:t>
            </a:r>
            <a:r>
              <a:rPr lang="en-US" sz="2400" dirty="0"/>
              <a:t>support setting up classroom routines and establishing </a:t>
            </a:r>
            <a:r>
              <a:rPr lang="en-US" sz="2400" dirty="0" smtClean="0"/>
              <a:t>expectations</a:t>
            </a:r>
          </a:p>
          <a:p>
            <a:pPr lvl="0"/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Join a </a:t>
            </a:r>
            <a:r>
              <a:rPr lang="en-US" sz="2400" dirty="0"/>
              <a:t>professional network of nearly 1 million educators who share best practices and teaching </a:t>
            </a:r>
            <a:r>
              <a:rPr lang="en-US" sz="2400" dirty="0" smtClean="0"/>
              <a:t>tips</a:t>
            </a:r>
          </a:p>
          <a:p>
            <a:pPr lvl="0"/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Get tips for how </a:t>
            </a:r>
            <a:r>
              <a:rPr lang="en-US" sz="2400" dirty="0"/>
              <a:t>to work successfully with </a:t>
            </a:r>
            <a:r>
              <a:rPr lang="en-US" sz="2400" dirty="0" smtClean="0"/>
              <a:t>parents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80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Helpful Resources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447800"/>
            <a:ext cx="723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Parents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Learn how to create a positive learning environment</a:t>
            </a:r>
          </a:p>
          <a:p>
            <a:pPr lvl="0"/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Get </a:t>
            </a:r>
            <a:r>
              <a:rPr lang="en-US" sz="2400" dirty="0"/>
              <a:t>support setting up classroom routines and establishing </a:t>
            </a:r>
            <a:r>
              <a:rPr lang="en-US" sz="2400" dirty="0" smtClean="0"/>
              <a:t>expectations</a:t>
            </a:r>
          </a:p>
          <a:p>
            <a:pPr lvl="0"/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Join a </a:t>
            </a:r>
            <a:r>
              <a:rPr lang="en-US" sz="2400" dirty="0"/>
              <a:t>professional network of nearly 1 million educators who share best practices and teaching </a:t>
            </a:r>
            <a:r>
              <a:rPr lang="en-US" sz="2400" dirty="0" smtClean="0"/>
              <a:t>tips</a:t>
            </a:r>
          </a:p>
          <a:p>
            <a:pPr lvl="0"/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Get tips for how </a:t>
            </a:r>
            <a:r>
              <a:rPr lang="en-US" sz="2400" dirty="0"/>
              <a:t>to work successfully with </a:t>
            </a:r>
            <a:r>
              <a:rPr lang="en-US" sz="2400" dirty="0" smtClean="0"/>
              <a:t>parents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67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Other AFT Resources on SML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447800"/>
            <a:ext cx="7239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Innovation Fund Resources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AFT </a:t>
            </a:r>
            <a:r>
              <a:rPr lang="en-US" sz="2400" dirty="0"/>
              <a:t>awarded </a:t>
            </a:r>
            <a:r>
              <a:rPr lang="en-US" sz="2400" dirty="0" smtClean="0"/>
              <a:t>Innovation </a:t>
            </a:r>
            <a:r>
              <a:rPr lang="en-US" sz="2400" dirty="0"/>
              <a:t>Fund grants </a:t>
            </a:r>
            <a:r>
              <a:rPr lang="en-US" sz="2400" dirty="0" smtClean="0"/>
              <a:t>to local unions that offered </a:t>
            </a:r>
            <a:r>
              <a:rPr lang="en-US" sz="2400" dirty="0"/>
              <a:t>solutions to problems with their state's rollout of the Common Core State Standards</a:t>
            </a:r>
            <a:r>
              <a:rPr lang="en-US" sz="2400" dirty="0" smtClean="0"/>
              <a:t>. Contributors include: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AFT St. Louis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Albuquerque Teachers Federation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Boston </a:t>
            </a:r>
            <a:r>
              <a:rPr lang="en-US" sz="2400" dirty="0"/>
              <a:t>Teachers </a:t>
            </a:r>
            <a:r>
              <a:rPr lang="en-US" sz="2400" dirty="0" smtClean="0"/>
              <a:t>Union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Cleveland Teachers Union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Jefferson County AFT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Quincy Federation of Teachers</a:t>
            </a:r>
          </a:p>
        </p:txBody>
      </p:sp>
    </p:spTree>
    <p:extLst>
      <p:ext uri="{BB962C8B-B14F-4D97-AF65-F5344CB8AC3E}">
        <p14:creationId xmlns:p14="http://schemas.microsoft.com/office/powerpoint/2010/main" val="31418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Also brought by the AFT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371600"/>
            <a:ext cx="723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Colorín</a:t>
            </a:r>
            <a:r>
              <a:rPr lang="en-US" sz="2400" b="1" dirty="0"/>
              <a:t> Colorado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AFT partner for </a:t>
            </a:r>
            <a:r>
              <a:rPr lang="en-US" sz="2400" dirty="0" smtClean="0"/>
              <a:t>4 </a:t>
            </a:r>
            <a:r>
              <a:rPr lang="en-US" sz="2400" dirty="0" smtClean="0"/>
              <a:t>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Provides info, </a:t>
            </a:r>
            <a:r>
              <a:rPr lang="en-US" sz="2400" dirty="0"/>
              <a:t>activities, and advice for educators and Spanish-speaking families of English language </a:t>
            </a:r>
            <a:r>
              <a:rPr lang="en-US" sz="2400" dirty="0" smtClean="0"/>
              <a:t>learners featured on SML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ajor </a:t>
            </a:r>
            <a:r>
              <a:rPr lang="en-US" sz="2400" dirty="0"/>
              <a:t>funding comes from the </a:t>
            </a:r>
            <a:r>
              <a:rPr lang="en-US" sz="2400" dirty="0" smtClean="0"/>
              <a:t>AFT</a:t>
            </a:r>
          </a:p>
          <a:p>
            <a:endParaRPr lang="en-US" sz="2400" dirty="0"/>
          </a:p>
          <a:p>
            <a:r>
              <a:rPr lang="en-US" sz="2400" b="1" dirty="0" smtClean="0"/>
              <a:t>First Book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AFT partner for 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rovides Title </a:t>
            </a:r>
            <a:r>
              <a:rPr lang="en-US" sz="2400" dirty="0"/>
              <a:t>I or Title I eligible schools </a:t>
            </a:r>
            <a:r>
              <a:rPr lang="en-US" sz="2400" dirty="0" smtClean="0"/>
              <a:t>access to new, free or discounted, </a:t>
            </a:r>
            <a:r>
              <a:rPr lang="en-US" sz="2400" dirty="0"/>
              <a:t>high-quality books.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SML has a </a:t>
            </a:r>
            <a:r>
              <a:rPr lang="en-US" sz="2400" dirty="0"/>
              <a:t>collection of lesson plans, handouts and classroom materials </a:t>
            </a:r>
            <a:r>
              <a:rPr lang="en-US" sz="2400" dirty="0" smtClean="0"/>
              <a:t>aligned </a:t>
            </a:r>
            <a:r>
              <a:rPr lang="en-US" sz="2400" dirty="0"/>
              <a:t>with books </a:t>
            </a:r>
            <a:r>
              <a:rPr lang="en-US" sz="2400" dirty="0" smtClean="0"/>
              <a:t>in </a:t>
            </a:r>
            <a:r>
              <a:rPr lang="en-US" sz="2400" dirty="0"/>
              <a:t>the First Book Marketplace.</a:t>
            </a:r>
          </a:p>
        </p:txBody>
      </p:sp>
    </p:spTree>
    <p:extLst>
      <p:ext uri="{BB962C8B-B14F-4D97-AF65-F5344CB8AC3E}">
        <p14:creationId xmlns:p14="http://schemas.microsoft.com/office/powerpoint/2010/main" val="13849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9"/>
          <a:stretch/>
        </p:blipFill>
        <p:spPr bwMode="auto">
          <a:xfrm>
            <a:off x="273864" y="2256981"/>
            <a:ext cx="5201904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A0BA"/>
                </a:solidFill>
                <a:latin typeface="Arial MT"/>
                <a:ea typeface="+mj-ea"/>
                <a:cs typeface="Arial MT"/>
              </a:defRPr>
            </a:lvl1pPr>
          </a:lstStyle>
          <a:p>
            <a:r>
              <a:rPr lang="en-US" sz="4000" dirty="0" smtClean="0">
                <a:solidFill>
                  <a:schemeClr val="tx2"/>
                </a:solidFill>
              </a:rPr>
              <a:t>Affiliate Best Practices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95759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Prominent website presence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6296167"/>
            <a:ext cx="2570328" cy="5140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11" y="2543175"/>
            <a:ext cx="44958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934200" y="4592823"/>
            <a:ext cx="679240" cy="43637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11" y="1600200"/>
            <a:ext cx="44958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824583" y="2133600"/>
            <a:ext cx="671217" cy="5634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473</Words>
  <Application>Microsoft Office PowerPoint</Application>
  <PresentationFormat>On-screen Show (4:3)</PresentationFormat>
  <Paragraphs>85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is Share My Lesson?</vt:lpstr>
      <vt:lpstr>How SML Helps Teachers, Schools &amp; Districts </vt:lpstr>
      <vt:lpstr>How SML Helps Teachers, Schools &amp; Districts </vt:lpstr>
      <vt:lpstr>Helpful Resources </vt:lpstr>
      <vt:lpstr>Helpful Resources </vt:lpstr>
      <vt:lpstr>Other AFT Resources on SML</vt:lpstr>
      <vt:lpstr>Also brought by the AFT </vt:lpstr>
      <vt:lpstr>PowerPoint Presentation</vt:lpstr>
      <vt:lpstr>Affiliate Best Practices</vt:lpstr>
      <vt:lpstr>Affiliate Best Practices</vt:lpstr>
      <vt:lpstr>Navigating the Site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Dean, Share My Lesson</dc:creator>
  <cp:lastModifiedBy>Natalie Dean, Share My Lesson</cp:lastModifiedBy>
  <cp:revision>11</cp:revision>
  <dcterms:created xsi:type="dcterms:W3CDTF">2016-06-07T20:56:34Z</dcterms:created>
  <dcterms:modified xsi:type="dcterms:W3CDTF">2016-06-08T20:17:15Z</dcterms:modified>
</cp:coreProperties>
</file>