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2"/>
  </p:notesMasterIdLst>
  <p:handoutMasterIdLst>
    <p:handoutMasterId r:id="rId13"/>
  </p:handoutMasterIdLst>
  <p:sldIdLst>
    <p:sldId id="256" r:id="rId2"/>
    <p:sldId id="257" r:id="rId3"/>
    <p:sldId id="260" r:id="rId4"/>
    <p:sldId id="261" r:id="rId5"/>
    <p:sldId id="262" r:id="rId6"/>
    <p:sldId id="263" r:id="rId7"/>
    <p:sldId id="264" r:id="rId8"/>
    <p:sldId id="258" r:id="rId9"/>
    <p:sldId id="265" r:id="rId10"/>
    <p:sldId id="266" r:id="rId11"/>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charset="0"/>
        <a:ea typeface="ＭＳ Ｐゴシック" charset="0"/>
        <a:cs typeface="+mn-cs"/>
      </a:defRPr>
    </a:lvl1pPr>
    <a:lvl2pPr marL="457200" algn="l" rtl="0" eaLnBrk="0" fontAlgn="base" hangingPunct="0">
      <a:spcBef>
        <a:spcPct val="0"/>
      </a:spcBef>
      <a:spcAft>
        <a:spcPct val="0"/>
      </a:spcAft>
      <a:defRPr sz="2400" kern="1200">
        <a:solidFill>
          <a:schemeClr val="tx1"/>
        </a:solidFill>
        <a:latin typeface="Times" charset="0"/>
        <a:ea typeface="ＭＳ Ｐゴシック" charset="0"/>
        <a:cs typeface="+mn-cs"/>
      </a:defRPr>
    </a:lvl2pPr>
    <a:lvl3pPr marL="914400" algn="l" rtl="0" eaLnBrk="0" fontAlgn="base" hangingPunct="0">
      <a:spcBef>
        <a:spcPct val="0"/>
      </a:spcBef>
      <a:spcAft>
        <a:spcPct val="0"/>
      </a:spcAft>
      <a:defRPr sz="2400" kern="1200">
        <a:solidFill>
          <a:schemeClr val="tx1"/>
        </a:solidFill>
        <a:latin typeface="Times" charset="0"/>
        <a:ea typeface="ＭＳ Ｐゴシック" charset="0"/>
        <a:cs typeface="+mn-cs"/>
      </a:defRPr>
    </a:lvl3pPr>
    <a:lvl4pPr marL="1371600" algn="l" rtl="0" eaLnBrk="0" fontAlgn="base" hangingPunct="0">
      <a:spcBef>
        <a:spcPct val="0"/>
      </a:spcBef>
      <a:spcAft>
        <a:spcPct val="0"/>
      </a:spcAft>
      <a:defRPr sz="2400" kern="1200">
        <a:solidFill>
          <a:schemeClr val="tx1"/>
        </a:solidFill>
        <a:latin typeface="Times" charset="0"/>
        <a:ea typeface="ＭＳ Ｐゴシック" charset="0"/>
        <a:cs typeface="+mn-cs"/>
      </a:defRPr>
    </a:lvl4pPr>
    <a:lvl5pPr marL="1828800" algn="l" rtl="0" eaLnBrk="0" fontAlgn="base" hangingPunct="0">
      <a:spcBef>
        <a:spcPct val="0"/>
      </a:spcBef>
      <a:spcAft>
        <a:spcPct val="0"/>
      </a:spcAft>
      <a:defRPr sz="2400" kern="1200">
        <a:solidFill>
          <a:schemeClr val="tx1"/>
        </a:solidFill>
        <a:latin typeface="Times" charset="0"/>
        <a:ea typeface="ＭＳ Ｐゴシック" charset="0"/>
        <a:cs typeface="+mn-cs"/>
      </a:defRPr>
    </a:lvl5pPr>
    <a:lvl6pPr marL="2286000" algn="l" defTabSz="457200" rtl="0" eaLnBrk="1" latinLnBrk="0" hangingPunct="1">
      <a:defRPr sz="2400" kern="1200">
        <a:solidFill>
          <a:schemeClr val="tx1"/>
        </a:solidFill>
        <a:latin typeface="Times" charset="0"/>
        <a:ea typeface="ＭＳ Ｐゴシック" charset="0"/>
        <a:cs typeface="+mn-cs"/>
      </a:defRPr>
    </a:lvl6pPr>
    <a:lvl7pPr marL="2743200" algn="l" defTabSz="457200" rtl="0" eaLnBrk="1" latinLnBrk="0" hangingPunct="1">
      <a:defRPr sz="2400" kern="1200">
        <a:solidFill>
          <a:schemeClr val="tx1"/>
        </a:solidFill>
        <a:latin typeface="Times" charset="0"/>
        <a:ea typeface="ＭＳ Ｐゴシック" charset="0"/>
        <a:cs typeface="+mn-cs"/>
      </a:defRPr>
    </a:lvl7pPr>
    <a:lvl8pPr marL="3200400" algn="l" defTabSz="457200" rtl="0" eaLnBrk="1" latinLnBrk="0" hangingPunct="1">
      <a:defRPr sz="2400" kern="1200">
        <a:solidFill>
          <a:schemeClr val="tx1"/>
        </a:solidFill>
        <a:latin typeface="Times" charset="0"/>
        <a:ea typeface="ＭＳ Ｐゴシック" charset="0"/>
        <a:cs typeface="+mn-cs"/>
      </a:defRPr>
    </a:lvl8pPr>
    <a:lvl9pPr marL="3657600" algn="l" defTabSz="457200" rtl="0" eaLnBrk="1" latinLnBrk="0" hangingPunct="1">
      <a:defRPr sz="2400" kern="1200">
        <a:solidFill>
          <a:schemeClr val="tx1"/>
        </a:solidFill>
        <a:latin typeface="Times"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p:restoredLeft sz="32787"/>
    <p:restoredTop sz="90929"/>
  </p:normalViewPr>
  <p:slideViewPr>
    <p:cSldViewPr>
      <p:cViewPr varScale="1">
        <p:scale>
          <a:sx n="90" d="100"/>
          <a:sy n="90" d="100"/>
        </p:scale>
        <p:origin x="-2040" y="-112"/>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handoutMaster" Target="handoutMasters/handout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8" name="Rectangle 6"/>
          <p:cNvSpPr>
            <a:spLocks noChangeArrowheads="1"/>
          </p:cNvSpPr>
          <p:nvPr/>
        </p:nvSpPr>
        <p:spPr bwMode="auto">
          <a:xfrm>
            <a:off x="533400" y="8458200"/>
            <a:ext cx="594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r"/>
            <a:r>
              <a:rPr lang="en-US" sz="800">
                <a:latin typeface="Verdana" charset="0"/>
              </a:rPr>
              <a:t> </a:t>
            </a:r>
            <a:fld id="{F4294E57-54CB-1F4F-8B03-2C03CB32881E}" type="slidenum">
              <a:rPr lang="en-US" sz="800">
                <a:latin typeface="Verdana" charset="0"/>
              </a:rPr>
              <a:pPr algn="r"/>
              <a:t>‹#›</a:t>
            </a:fld>
            <a:endParaRPr lang="en-US" sz="800">
              <a:latin typeface="Verdana" charset="0"/>
            </a:endParaRPr>
          </a:p>
          <a:p>
            <a:pPr algn="r"/>
            <a:r>
              <a:rPr lang="en-US" sz="800">
                <a:latin typeface="Verdana" charset="0"/>
              </a:rPr>
              <a:t>Copyright © American Federation of Teachers, AFL-CIO | </a:t>
            </a:r>
            <a:fld id="{2A8B5027-575C-9F49-A357-BD1845AE7A97}" type="datetime6">
              <a:rPr lang="en-US" sz="800">
                <a:latin typeface="Verdana" charset="0"/>
              </a:rPr>
              <a:pPr algn="r"/>
              <a:t>June 16</a:t>
            </a:fld>
            <a:endParaRPr lang="en-US" sz="800">
              <a:latin typeface="Verdana" charset="0"/>
            </a:endParaRPr>
          </a:p>
        </p:txBody>
      </p:sp>
    </p:spTree>
    <p:extLst>
      <p:ext uri="{BB962C8B-B14F-4D97-AF65-F5344CB8AC3E}">
        <p14:creationId xmlns:p14="http://schemas.microsoft.com/office/powerpoint/2010/main" val="14005381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128" name="Rectangle 8"/>
          <p:cNvSpPr>
            <a:spLocks noChangeArrowheads="1"/>
          </p:cNvSpPr>
          <p:nvPr/>
        </p:nvSpPr>
        <p:spPr bwMode="auto">
          <a:xfrm>
            <a:off x="533400" y="8458200"/>
            <a:ext cx="594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r"/>
            <a:r>
              <a:rPr lang="en-US" sz="800">
                <a:latin typeface="Verdana" charset="0"/>
              </a:rPr>
              <a:t>AFT / </a:t>
            </a:r>
            <a:fld id="{CB3E003F-116E-2445-8584-CFDAD898AB09}" type="slidenum">
              <a:rPr lang="en-US" sz="800">
                <a:latin typeface="Verdana" charset="0"/>
              </a:rPr>
              <a:pPr algn="r"/>
              <a:t>‹#›</a:t>
            </a:fld>
            <a:endParaRPr lang="en-US" sz="800">
              <a:latin typeface="Verdana" charset="0"/>
            </a:endParaRPr>
          </a:p>
          <a:p>
            <a:pPr algn="r"/>
            <a:r>
              <a:rPr lang="en-US" sz="800">
                <a:latin typeface="Verdana" charset="0"/>
              </a:rPr>
              <a:t>Copyright © American Federation of Teachers, AFL-CIO | </a:t>
            </a:r>
            <a:fld id="{D5527E48-ECDB-7640-AE0F-E3929264D67B}" type="datetime6">
              <a:rPr lang="en-US" sz="800">
                <a:latin typeface="Verdana" charset="0"/>
              </a:rPr>
              <a:pPr algn="r"/>
              <a:t>June 16</a:t>
            </a:fld>
            <a:endParaRPr lang="en-US" sz="800">
              <a:latin typeface="Verdana" charset="0"/>
            </a:endParaRPr>
          </a:p>
          <a:p>
            <a:pPr algn="r"/>
            <a:endParaRPr lang="en-US" sz="800">
              <a:latin typeface="Verdana" charset="0"/>
            </a:endParaRPr>
          </a:p>
        </p:txBody>
      </p:sp>
    </p:spTree>
    <p:extLst>
      <p:ext uri="{BB962C8B-B14F-4D97-AF65-F5344CB8AC3E}">
        <p14:creationId xmlns:p14="http://schemas.microsoft.com/office/powerpoint/2010/main" val="375720893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Verdana" charset="0"/>
        <a:ea typeface="ＭＳ Ｐゴシック" charset="0"/>
        <a:cs typeface="+mn-cs"/>
      </a:defRPr>
    </a:lvl1pPr>
    <a:lvl2pPr marL="457200" algn="l" rtl="0" fontAlgn="base">
      <a:spcBef>
        <a:spcPct val="30000"/>
      </a:spcBef>
      <a:spcAft>
        <a:spcPct val="0"/>
      </a:spcAft>
      <a:defRPr sz="1200" kern="1200">
        <a:solidFill>
          <a:schemeClr val="tx1"/>
        </a:solidFill>
        <a:latin typeface="Verdana" charset="0"/>
        <a:ea typeface="ＭＳ Ｐゴシック" charset="0"/>
        <a:cs typeface="+mn-cs"/>
      </a:defRPr>
    </a:lvl2pPr>
    <a:lvl3pPr marL="914400" algn="l" rtl="0" fontAlgn="base">
      <a:spcBef>
        <a:spcPct val="30000"/>
      </a:spcBef>
      <a:spcAft>
        <a:spcPct val="0"/>
      </a:spcAft>
      <a:defRPr sz="1200" kern="1200">
        <a:solidFill>
          <a:schemeClr val="tx1"/>
        </a:solidFill>
        <a:latin typeface="Verdana" charset="0"/>
        <a:ea typeface="ＭＳ Ｐゴシック" charset="0"/>
        <a:cs typeface="+mn-cs"/>
      </a:defRPr>
    </a:lvl3pPr>
    <a:lvl4pPr marL="1371600" algn="l" rtl="0" fontAlgn="base">
      <a:spcBef>
        <a:spcPct val="30000"/>
      </a:spcBef>
      <a:spcAft>
        <a:spcPct val="0"/>
      </a:spcAft>
      <a:defRPr sz="1200" kern="1200">
        <a:solidFill>
          <a:schemeClr val="tx1"/>
        </a:solidFill>
        <a:latin typeface="Verdana" charset="0"/>
        <a:ea typeface="ＭＳ Ｐゴシック" charset="0"/>
        <a:cs typeface="+mn-cs"/>
      </a:defRPr>
    </a:lvl4pPr>
    <a:lvl5pPr marL="1828800" algn="l" rtl="0" fontAlgn="base">
      <a:spcBef>
        <a:spcPct val="30000"/>
      </a:spcBef>
      <a:spcAft>
        <a:spcPct val="0"/>
      </a:spcAft>
      <a:defRPr sz="1200" kern="1200">
        <a:solidFill>
          <a:schemeClr val="tx1"/>
        </a:solidFill>
        <a:latin typeface="Verdana"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71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baseline="0" dirty="0" smtClean="0"/>
              <a:t>Students don’t live with student debt. Payments are due 6 months after graduation.</a:t>
            </a:r>
          </a:p>
          <a:p>
            <a:pPr marL="228600" indent="-228600">
              <a:buAutoNum type="arabicPeriod"/>
            </a:pPr>
            <a:r>
              <a:rPr lang="en-US" baseline="0" dirty="0" smtClean="0"/>
              <a:t>2/3s of student debt is carried by people under the age of 39.</a:t>
            </a:r>
          </a:p>
          <a:p>
            <a:pPr marL="228600" indent="-228600">
              <a:buAutoNum type="arabicPeriod"/>
            </a:pPr>
            <a:r>
              <a:rPr lang="en-US" baseline="0" dirty="0" smtClean="0"/>
              <a:t>All constituencies. Parents who co-signed, etc.</a:t>
            </a:r>
          </a:p>
          <a:p>
            <a:pPr marL="228600" indent="-228600">
              <a:buAutoNum type="arabicPeriod"/>
            </a:pPr>
            <a:r>
              <a:rPr lang="en-US" baseline="0" dirty="0" smtClean="0"/>
              <a:t>Delays large purchases like a home or car. </a:t>
            </a:r>
            <a:endParaRPr lang="en-US" dirty="0"/>
          </a:p>
        </p:txBody>
      </p:sp>
    </p:spTree>
    <p:extLst>
      <p:ext uri="{BB962C8B-B14F-4D97-AF65-F5344CB8AC3E}">
        <p14:creationId xmlns:p14="http://schemas.microsoft.com/office/powerpoint/2010/main" val="31769169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Out earned every company in the world: </a:t>
            </a:r>
            <a:r>
              <a:rPr lang="en-US" dirty="0" err="1" smtClean="0"/>
              <a:t>ExxonMobile</a:t>
            </a:r>
            <a:r>
              <a:rPr lang="en-US" baseline="0" dirty="0" smtClean="0"/>
              <a:t> and Apple.</a:t>
            </a:r>
          </a:p>
          <a:p>
            <a:pPr marL="228600" indent="-228600">
              <a:buAutoNum type="arabicPeriod"/>
            </a:pPr>
            <a:r>
              <a:rPr lang="en-US" baseline="0" dirty="0" smtClean="0"/>
              <a:t>1 in 7: 2012</a:t>
            </a:r>
          </a:p>
          <a:p>
            <a:pPr marL="228600" indent="-228600">
              <a:buAutoNum type="arabicPeriod"/>
            </a:pPr>
            <a:r>
              <a:rPr lang="en-US" baseline="0" dirty="0" smtClean="0"/>
              <a:t>8.3%: 2013. According to the Federal Reserve bank of NY, people are far more likely to be delinquent on SD than any other type of consumer debt.</a:t>
            </a:r>
          </a:p>
          <a:p>
            <a:pPr marL="228600" indent="-228600">
              <a:buAutoNum type="arabicPeriod"/>
            </a:pPr>
            <a:r>
              <a:rPr lang="en-US" baseline="0" dirty="0" smtClean="0"/>
              <a:t>IDR programs are intended to provide relief for those who have financial hardship. The programs are meant to prevent delinquencies and defaults. Obviously, the DoE and servicers are prioritizing profit from fees and interest over the interests of borrowers (our members).</a:t>
            </a:r>
          </a:p>
          <a:p>
            <a:pPr marL="228600" indent="-228600">
              <a:buAutoNum type="arabicPeriod"/>
            </a:pPr>
            <a:r>
              <a:rPr lang="en-US" baseline="0" dirty="0" smtClean="0"/>
              <a:t>Define PSLF. How many of our members are eligible? Nearly all. </a:t>
            </a:r>
          </a:p>
          <a:p>
            <a:pPr marL="228600" indent="-228600">
              <a:buAutoNum type="arabicPeriod"/>
            </a:pPr>
            <a:endParaRPr lang="en-US" baseline="0" dirty="0" smtClean="0"/>
          </a:p>
          <a:p>
            <a:pPr marL="228600" indent="-228600">
              <a:buAutoNum type="arabicPeriod"/>
            </a:pPr>
            <a:endParaRPr lang="en-US" dirty="0"/>
          </a:p>
        </p:txBody>
      </p:sp>
    </p:spTree>
    <p:extLst>
      <p:ext uri="{BB962C8B-B14F-4D97-AF65-F5344CB8AC3E}">
        <p14:creationId xmlns:p14="http://schemas.microsoft.com/office/powerpoint/2010/main" val="3943077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This is the Anger portion of the AHUY model</a:t>
            </a:r>
          </a:p>
          <a:p>
            <a:pPr marL="228600" indent="-228600">
              <a:buAutoNum type="arabicPeriod"/>
            </a:pPr>
            <a:r>
              <a:rPr lang="en-US" dirty="0" smtClean="0"/>
              <a:t>Hope</a:t>
            </a:r>
          </a:p>
          <a:p>
            <a:pPr marL="228600" indent="-228600">
              <a:buAutoNum type="arabicPeriod"/>
            </a:pPr>
            <a:endParaRPr lang="en-US" dirty="0"/>
          </a:p>
        </p:txBody>
      </p:sp>
    </p:spTree>
    <p:extLst>
      <p:ext uri="{BB962C8B-B14F-4D97-AF65-F5344CB8AC3E}">
        <p14:creationId xmlns:p14="http://schemas.microsoft.com/office/powerpoint/2010/main" val="3372671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Urgency</a:t>
            </a:r>
            <a:endParaRPr lang="en-US" dirty="0"/>
          </a:p>
        </p:txBody>
      </p:sp>
    </p:spTree>
    <p:extLst>
      <p:ext uri="{BB962C8B-B14F-4D97-AF65-F5344CB8AC3E}">
        <p14:creationId xmlns:p14="http://schemas.microsoft.com/office/powerpoint/2010/main" val="6958771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114" name="Picture 18" descr="AFT_31A_Natl.png                                               0014D214home                           BC877B2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5588" cy="6859588"/>
          </a:xfrm>
          <a:prstGeom prst="rect">
            <a:avLst/>
          </a:prstGeom>
          <a:noFill/>
          <a:extLst>
            <a:ext uri="{909E8E84-426E-40dd-AFC4-6F175D3DCCD1}">
              <a14:hiddenFill xmlns:a14="http://schemas.microsoft.com/office/drawing/2010/main">
                <a:solidFill>
                  <a:srgbClr val="FFFFFF"/>
                </a:solidFill>
              </a14:hiddenFill>
            </a:ext>
          </a:extLst>
        </p:spPr>
      </p:pic>
      <p:sp>
        <p:nvSpPr>
          <p:cNvPr id="4099" name="Rectangle 3"/>
          <p:cNvSpPr>
            <a:spLocks noGrp="1" noChangeArrowheads="1"/>
          </p:cNvSpPr>
          <p:nvPr>
            <p:ph type="ctrTitle"/>
          </p:nvPr>
        </p:nvSpPr>
        <p:spPr>
          <a:xfrm>
            <a:off x="1752600" y="1066800"/>
            <a:ext cx="7010400" cy="2667000"/>
          </a:xfrm>
        </p:spPr>
        <p:txBody>
          <a:bodyPr anchor="ctr"/>
          <a:lstStyle>
            <a:lvl1pPr algn="ctr">
              <a:defRPr sz="4400" b="1"/>
            </a:lvl1pPr>
          </a:lstStyle>
          <a:p>
            <a:pPr lvl="0"/>
            <a:r>
              <a:rPr lang="en-US" noProof="0" smtClean="0"/>
              <a:t>Click to edit Master title style</a:t>
            </a:r>
          </a:p>
        </p:txBody>
      </p:sp>
      <p:sp>
        <p:nvSpPr>
          <p:cNvPr id="4100" name="Rectangle 4"/>
          <p:cNvSpPr>
            <a:spLocks noGrp="1" noChangeArrowheads="1"/>
          </p:cNvSpPr>
          <p:nvPr>
            <p:ph type="subTitle" idx="1"/>
          </p:nvPr>
        </p:nvSpPr>
        <p:spPr>
          <a:xfrm>
            <a:off x="1752600" y="3962400"/>
            <a:ext cx="7010400" cy="1447800"/>
          </a:xfrm>
        </p:spPr>
        <p:txBody>
          <a:bodyPr/>
          <a:lstStyle>
            <a:lvl1pPr marL="0" indent="0" algn="ctr">
              <a:buFontTx/>
              <a:buNone/>
              <a:defRPr>
                <a:solidFill>
                  <a:schemeClr val="tx2"/>
                </a:solidFill>
              </a:defRPr>
            </a:lvl1pPr>
          </a:lstStyle>
          <a:p>
            <a:pPr lvl="0"/>
            <a:r>
              <a:rPr lang="en-US" noProof="0" smtClean="0"/>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D68F6E8C-3DBB-0F4E-9333-2C3FE9E384EF}" type="datetime1">
              <a:rPr lang="en-US"/>
              <a:pPr/>
              <a:t>6/28/16</a:t>
            </a:fld>
            <a:endParaRPr lang="en-US"/>
          </a:p>
        </p:txBody>
      </p:sp>
      <p:sp>
        <p:nvSpPr>
          <p:cNvPr id="5" name="Slide Number Placeholder 4"/>
          <p:cNvSpPr>
            <a:spLocks noGrp="1"/>
          </p:cNvSpPr>
          <p:nvPr>
            <p:ph type="sldNum" sz="quarter" idx="11"/>
          </p:nvPr>
        </p:nvSpPr>
        <p:spPr/>
        <p:txBody>
          <a:bodyPr/>
          <a:lstStyle>
            <a:lvl1pPr>
              <a:defRPr/>
            </a:lvl1pPr>
          </a:lstStyle>
          <a:p>
            <a:fld id="{6F2F1872-6C66-8744-B837-FBFD8A8738BB}" type="slidenum">
              <a:rPr lang="en-US"/>
              <a:pPr/>
              <a:t>‹#›</a:t>
            </a:fld>
            <a:endParaRPr lang="en-US"/>
          </a:p>
        </p:txBody>
      </p:sp>
    </p:spTree>
    <p:extLst>
      <p:ext uri="{BB962C8B-B14F-4D97-AF65-F5344CB8AC3E}">
        <p14:creationId xmlns:p14="http://schemas.microsoft.com/office/powerpoint/2010/main" val="4232589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100" y="228600"/>
            <a:ext cx="1943100" cy="601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6800" y="228600"/>
            <a:ext cx="5676900" cy="601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6FACC4D0-B3BE-B445-B401-24E4801E6B5A}" type="datetime1">
              <a:rPr lang="en-US"/>
              <a:pPr/>
              <a:t>6/28/16</a:t>
            </a:fld>
            <a:endParaRPr lang="en-US"/>
          </a:p>
        </p:txBody>
      </p:sp>
      <p:sp>
        <p:nvSpPr>
          <p:cNvPr id="5" name="Slide Number Placeholder 4"/>
          <p:cNvSpPr>
            <a:spLocks noGrp="1"/>
          </p:cNvSpPr>
          <p:nvPr>
            <p:ph type="sldNum" sz="quarter" idx="11"/>
          </p:nvPr>
        </p:nvSpPr>
        <p:spPr/>
        <p:txBody>
          <a:bodyPr/>
          <a:lstStyle>
            <a:lvl1pPr>
              <a:defRPr/>
            </a:lvl1pPr>
          </a:lstStyle>
          <a:p>
            <a:fld id="{638CF28F-C1CE-1F4A-909F-4BEDB8B88027}" type="slidenum">
              <a:rPr lang="en-US"/>
              <a:pPr/>
              <a:t>‹#›</a:t>
            </a:fld>
            <a:endParaRPr lang="en-US"/>
          </a:p>
        </p:txBody>
      </p:sp>
    </p:spTree>
    <p:extLst>
      <p:ext uri="{BB962C8B-B14F-4D97-AF65-F5344CB8AC3E}">
        <p14:creationId xmlns:p14="http://schemas.microsoft.com/office/powerpoint/2010/main" val="21998388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17E0C004-D40D-1C43-B1A0-2089807B4AFC}" type="datetime1">
              <a:rPr lang="en-US"/>
              <a:pPr/>
              <a:t>6/28/16</a:t>
            </a:fld>
            <a:endParaRPr lang="en-US"/>
          </a:p>
        </p:txBody>
      </p:sp>
      <p:sp>
        <p:nvSpPr>
          <p:cNvPr id="5" name="Slide Number Placeholder 4"/>
          <p:cNvSpPr>
            <a:spLocks noGrp="1"/>
          </p:cNvSpPr>
          <p:nvPr>
            <p:ph type="sldNum" sz="quarter" idx="11"/>
          </p:nvPr>
        </p:nvSpPr>
        <p:spPr/>
        <p:txBody>
          <a:bodyPr/>
          <a:lstStyle>
            <a:lvl1pPr>
              <a:defRPr/>
            </a:lvl1pPr>
          </a:lstStyle>
          <a:p>
            <a:fld id="{ECC38F98-9D7D-7048-9B58-E347FAD2CD01}" type="slidenum">
              <a:rPr lang="en-US"/>
              <a:pPr/>
              <a:t>‹#›</a:t>
            </a:fld>
            <a:endParaRPr lang="en-US"/>
          </a:p>
        </p:txBody>
      </p:sp>
    </p:spTree>
    <p:extLst>
      <p:ext uri="{BB962C8B-B14F-4D97-AF65-F5344CB8AC3E}">
        <p14:creationId xmlns:p14="http://schemas.microsoft.com/office/powerpoint/2010/main" val="8543871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8BF3753E-3DA8-AA4B-8BB4-C0F82178CF22}" type="datetime1">
              <a:rPr lang="en-US"/>
              <a:pPr/>
              <a:t>6/28/16</a:t>
            </a:fld>
            <a:endParaRPr lang="en-US"/>
          </a:p>
        </p:txBody>
      </p:sp>
      <p:sp>
        <p:nvSpPr>
          <p:cNvPr id="5" name="Slide Number Placeholder 4"/>
          <p:cNvSpPr>
            <a:spLocks noGrp="1"/>
          </p:cNvSpPr>
          <p:nvPr>
            <p:ph type="sldNum" sz="quarter" idx="11"/>
          </p:nvPr>
        </p:nvSpPr>
        <p:spPr/>
        <p:txBody>
          <a:bodyPr/>
          <a:lstStyle>
            <a:lvl1pPr>
              <a:defRPr/>
            </a:lvl1pPr>
          </a:lstStyle>
          <a:p>
            <a:fld id="{1F522624-AFD0-FE4E-B13A-E15A6304A815}" type="slidenum">
              <a:rPr lang="en-US"/>
              <a:pPr/>
              <a:t>‹#›</a:t>
            </a:fld>
            <a:endParaRPr lang="en-US"/>
          </a:p>
        </p:txBody>
      </p:sp>
    </p:spTree>
    <p:extLst>
      <p:ext uri="{BB962C8B-B14F-4D97-AF65-F5344CB8AC3E}">
        <p14:creationId xmlns:p14="http://schemas.microsoft.com/office/powerpoint/2010/main" val="1422846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66800" y="1905000"/>
            <a:ext cx="38100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29200" y="1905000"/>
            <a:ext cx="38100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16C38D9A-8C23-7D43-81D5-C2C112F6E08A}" type="datetime1">
              <a:rPr lang="en-US"/>
              <a:pPr/>
              <a:t>6/28/16</a:t>
            </a:fld>
            <a:endParaRPr lang="en-US"/>
          </a:p>
        </p:txBody>
      </p:sp>
      <p:sp>
        <p:nvSpPr>
          <p:cNvPr id="6" name="Slide Number Placeholder 5"/>
          <p:cNvSpPr>
            <a:spLocks noGrp="1"/>
          </p:cNvSpPr>
          <p:nvPr>
            <p:ph type="sldNum" sz="quarter" idx="11"/>
          </p:nvPr>
        </p:nvSpPr>
        <p:spPr/>
        <p:txBody>
          <a:bodyPr/>
          <a:lstStyle>
            <a:lvl1pPr>
              <a:defRPr/>
            </a:lvl1pPr>
          </a:lstStyle>
          <a:p>
            <a:fld id="{C0AB22CA-0520-D144-A3AA-87CCF6B21DBB}" type="slidenum">
              <a:rPr lang="en-US"/>
              <a:pPr/>
              <a:t>‹#›</a:t>
            </a:fld>
            <a:endParaRPr lang="en-US"/>
          </a:p>
        </p:txBody>
      </p:sp>
    </p:spTree>
    <p:extLst>
      <p:ext uri="{BB962C8B-B14F-4D97-AF65-F5344CB8AC3E}">
        <p14:creationId xmlns:p14="http://schemas.microsoft.com/office/powerpoint/2010/main" val="2219545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C4773C65-61BB-5A4F-9807-13029858F894}" type="datetime1">
              <a:rPr lang="en-US"/>
              <a:pPr/>
              <a:t>6/28/16</a:t>
            </a:fld>
            <a:endParaRPr lang="en-US"/>
          </a:p>
        </p:txBody>
      </p:sp>
      <p:sp>
        <p:nvSpPr>
          <p:cNvPr id="8" name="Slide Number Placeholder 7"/>
          <p:cNvSpPr>
            <a:spLocks noGrp="1"/>
          </p:cNvSpPr>
          <p:nvPr>
            <p:ph type="sldNum" sz="quarter" idx="11"/>
          </p:nvPr>
        </p:nvSpPr>
        <p:spPr/>
        <p:txBody>
          <a:bodyPr/>
          <a:lstStyle>
            <a:lvl1pPr>
              <a:defRPr/>
            </a:lvl1pPr>
          </a:lstStyle>
          <a:p>
            <a:fld id="{8E9AB003-3C08-2445-88CC-0AA4FDF61C1F}" type="slidenum">
              <a:rPr lang="en-US"/>
              <a:pPr/>
              <a:t>‹#›</a:t>
            </a:fld>
            <a:endParaRPr lang="en-US"/>
          </a:p>
        </p:txBody>
      </p:sp>
    </p:spTree>
    <p:extLst>
      <p:ext uri="{BB962C8B-B14F-4D97-AF65-F5344CB8AC3E}">
        <p14:creationId xmlns:p14="http://schemas.microsoft.com/office/powerpoint/2010/main" val="108144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D8643B8E-414F-EF4D-8E73-F957BD594017}" type="datetime1">
              <a:rPr lang="en-US"/>
              <a:pPr/>
              <a:t>6/28/16</a:t>
            </a:fld>
            <a:endParaRPr lang="en-US"/>
          </a:p>
        </p:txBody>
      </p:sp>
      <p:sp>
        <p:nvSpPr>
          <p:cNvPr id="4" name="Slide Number Placeholder 3"/>
          <p:cNvSpPr>
            <a:spLocks noGrp="1"/>
          </p:cNvSpPr>
          <p:nvPr>
            <p:ph type="sldNum" sz="quarter" idx="11"/>
          </p:nvPr>
        </p:nvSpPr>
        <p:spPr/>
        <p:txBody>
          <a:bodyPr/>
          <a:lstStyle>
            <a:lvl1pPr>
              <a:defRPr/>
            </a:lvl1pPr>
          </a:lstStyle>
          <a:p>
            <a:fld id="{CC641548-DA42-894E-8137-5AAFCF6A9435}" type="slidenum">
              <a:rPr lang="en-US"/>
              <a:pPr/>
              <a:t>‹#›</a:t>
            </a:fld>
            <a:endParaRPr lang="en-US"/>
          </a:p>
        </p:txBody>
      </p:sp>
    </p:spTree>
    <p:extLst>
      <p:ext uri="{BB962C8B-B14F-4D97-AF65-F5344CB8AC3E}">
        <p14:creationId xmlns:p14="http://schemas.microsoft.com/office/powerpoint/2010/main" val="31569982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7BA71DC0-0E7E-BE46-A08F-9D34B1F7C451}" type="datetime1">
              <a:rPr lang="en-US"/>
              <a:pPr/>
              <a:t>6/28/16</a:t>
            </a:fld>
            <a:endParaRPr lang="en-US"/>
          </a:p>
        </p:txBody>
      </p:sp>
      <p:sp>
        <p:nvSpPr>
          <p:cNvPr id="3" name="Slide Number Placeholder 2"/>
          <p:cNvSpPr>
            <a:spLocks noGrp="1"/>
          </p:cNvSpPr>
          <p:nvPr>
            <p:ph type="sldNum" sz="quarter" idx="11"/>
          </p:nvPr>
        </p:nvSpPr>
        <p:spPr/>
        <p:txBody>
          <a:bodyPr/>
          <a:lstStyle>
            <a:lvl1pPr>
              <a:defRPr/>
            </a:lvl1pPr>
          </a:lstStyle>
          <a:p>
            <a:fld id="{290B9DC6-A4BB-7843-B300-28409FE02E71}" type="slidenum">
              <a:rPr lang="en-US"/>
              <a:pPr/>
              <a:t>‹#›</a:t>
            </a:fld>
            <a:endParaRPr lang="en-US"/>
          </a:p>
        </p:txBody>
      </p:sp>
    </p:spTree>
    <p:extLst>
      <p:ext uri="{BB962C8B-B14F-4D97-AF65-F5344CB8AC3E}">
        <p14:creationId xmlns:p14="http://schemas.microsoft.com/office/powerpoint/2010/main" val="39223671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3DBD7F6F-C2F5-804C-A6DF-0C342B6F01E9}" type="datetime1">
              <a:rPr lang="en-US"/>
              <a:pPr/>
              <a:t>6/28/16</a:t>
            </a:fld>
            <a:endParaRPr lang="en-US"/>
          </a:p>
        </p:txBody>
      </p:sp>
      <p:sp>
        <p:nvSpPr>
          <p:cNvPr id="6" name="Slide Number Placeholder 5"/>
          <p:cNvSpPr>
            <a:spLocks noGrp="1"/>
          </p:cNvSpPr>
          <p:nvPr>
            <p:ph type="sldNum" sz="quarter" idx="11"/>
          </p:nvPr>
        </p:nvSpPr>
        <p:spPr/>
        <p:txBody>
          <a:bodyPr/>
          <a:lstStyle>
            <a:lvl1pPr>
              <a:defRPr/>
            </a:lvl1pPr>
          </a:lstStyle>
          <a:p>
            <a:fld id="{49E1B480-B953-6C40-A1F1-6962C7BEA8CA}" type="slidenum">
              <a:rPr lang="en-US"/>
              <a:pPr/>
              <a:t>‹#›</a:t>
            </a:fld>
            <a:endParaRPr lang="en-US"/>
          </a:p>
        </p:txBody>
      </p:sp>
    </p:spTree>
    <p:extLst>
      <p:ext uri="{BB962C8B-B14F-4D97-AF65-F5344CB8AC3E}">
        <p14:creationId xmlns:p14="http://schemas.microsoft.com/office/powerpoint/2010/main" val="33816631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D3666BE7-9204-5F41-B9E8-1C114C8DB0C5}" type="datetime1">
              <a:rPr lang="en-US"/>
              <a:pPr/>
              <a:t>6/28/16</a:t>
            </a:fld>
            <a:endParaRPr lang="en-US"/>
          </a:p>
        </p:txBody>
      </p:sp>
      <p:sp>
        <p:nvSpPr>
          <p:cNvPr id="6" name="Slide Number Placeholder 5"/>
          <p:cNvSpPr>
            <a:spLocks noGrp="1"/>
          </p:cNvSpPr>
          <p:nvPr>
            <p:ph type="sldNum" sz="quarter" idx="11"/>
          </p:nvPr>
        </p:nvSpPr>
        <p:spPr/>
        <p:txBody>
          <a:bodyPr/>
          <a:lstStyle>
            <a:lvl1pPr>
              <a:defRPr/>
            </a:lvl1pPr>
          </a:lstStyle>
          <a:p>
            <a:fld id="{0E48F5E3-FEBA-3C46-B50C-317EC1D34E0C}" type="slidenum">
              <a:rPr lang="en-US"/>
              <a:pPr/>
              <a:t>‹#›</a:t>
            </a:fld>
            <a:endParaRPr lang="en-US"/>
          </a:p>
        </p:txBody>
      </p:sp>
    </p:spTree>
    <p:extLst>
      <p:ext uri="{BB962C8B-B14F-4D97-AF65-F5344CB8AC3E}">
        <p14:creationId xmlns:p14="http://schemas.microsoft.com/office/powerpoint/2010/main" val="67235327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43" name="Picture 19" descr="AFT_31B_Natl.png                                               0014D214home                           BC877B2D:"/>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5588" cy="6859588"/>
          </a:xfrm>
          <a:prstGeom prst="rect">
            <a:avLst/>
          </a:prstGeom>
          <a:noFill/>
          <a:extLst>
            <a:ext uri="{909E8E84-426E-40dd-AFC4-6F175D3DCCD1}">
              <a14:hiddenFill xmlns:a14="http://schemas.microsoft.com/office/drawing/2010/main">
                <a:solidFill>
                  <a:srgbClr val="FFFFFF"/>
                </a:solidFill>
              </a14:hiddenFill>
            </a:ext>
          </a:extLst>
        </p:spPr>
      </p:pic>
      <p:sp>
        <p:nvSpPr>
          <p:cNvPr id="1026" name="Rectangle 2"/>
          <p:cNvSpPr>
            <a:spLocks noGrp="1" noChangeArrowheads="1"/>
          </p:cNvSpPr>
          <p:nvPr>
            <p:ph type="title"/>
          </p:nvPr>
        </p:nvSpPr>
        <p:spPr bwMode="auto">
          <a:xfrm>
            <a:off x="1447800" y="228600"/>
            <a:ext cx="7391400" cy="144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smtClean="0"/>
              <a:t>Click to edit Master title style</a:t>
            </a:r>
            <a:endParaRPr lang="en-US"/>
          </a:p>
        </p:txBody>
      </p:sp>
      <p:sp>
        <p:nvSpPr>
          <p:cNvPr id="1027" name="Rectangle 3"/>
          <p:cNvSpPr>
            <a:spLocks noGrp="1" noChangeArrowheads="1"/>
          </p:cNvSpPr>
          <p:nvPr>
            <p:ph type="body" idx="1"/>
          </p:nvPr>
        </p:nvSpPr>
        <p:spPr bwMode="auto">
          <a:xfrm>
            <a:off x="1066800" y="1905000"/>
            <a:ext cx="7772400" cy="434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28" name="Rectangle 4"/>
          <p:cNvSpPr>
            <a:spLocks noGrp="1" noChangeArrowheads="1"/>
          </p:cNvSpPr>
          <p:nvPr>
            <p:ph type="dt" sz="half" idx="2"/>
          </p:nvPr>
        </p:nvSpPr>
        <p:spPr bwMode="auto">
          <a:xfrm>
            <a:off x="1066800" y="6400800"/>
            <a:ext cx="1905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defRPr sz="1000">
                <a:latin typeface="+mn-lt"/>
              </a:defRPr>
            </a:lvl1pPr>
          </a:lstStyle>
          <a:p>
            <a:fld id="{6CAEB4BB-61FC-2648-BFDD-EE0F54CD35DE}" type="datetime1">
              <a:rPr lang="en-US"/>
              <a:pPr/>
              <a:t>6/28/16</a:t>
            </a:fld>
            <a:endParaRPr lang="en-US"/>
          </a:p>
        </p:txBody>
      </p:sp>
      <p:sp>
        <p:nvSpPr>
          <p:cNvPr id="1030" name="Rectangle 6"/>
          <p:cNvSpPr>
            <a:spLocks noGrp="1" noChangeArrowheads="1"/>
          </p:cNvSpPr>
          <p:nvPr>
            <p:ph type="sldNum" sz="quarter" idx="4"/>
          </p:nvPr>
        </p:nvSpPr>
        <p:spPr bwMode="auto">
          <a:xfrm>
            <a:off x="6934200" y="6400800"/>
            <a:ext cx="1905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000">
                <a:latin typeface="+mn-lt"/>
              </a:defRPr>
            </a:lvl1pPr>
          </a:lstStyle>
          <a:p>
            <a:fld id="{DC1A8D85-A1EC-8446-B077-ED55225C1619}"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rtl="0" eaLnBrk="1" fontAlgn="base" hangingPunct="1">
        <a:spcBef>
          <a:spcPct val="0"/>
        </a:spcBef>
        <a:spcAft>
          <a:spcPct val="0"/>
        </a:spcAft>
        <a:defRPr sz="4000">
          <a:solidFill>
            <a:schemeClr val="accent2"/>
          </a:solidFill>
          <a:latin typeface="+mj-lt"/>
          <a:ea typeface="+mj-ea"/>
          <a:cs typeface="+mj-cs"/>
        </a:defRPr>
      </a:lvl1pPr>
      <a:lvl2pPr algn="l" rtl="0" eaLnBrk="1" fontAlgn="base" hangingPunct="1">
        <a:spcBef>
          <a:spcPct val="0"/>
        </a:spcBef>
        <a:spcAft>
          <a:spcPct val="0"/>
        </a:spcAft>
        <a:defRPr sz="4000">
          <a:solidFill>
            <a:schemeClr val="accent2"/>
          </a:solidFill>
          <a:latin typeface="Verdana" charset="0"/>
          <a:ea typeface="ＭＳ Ｐゴシック" charset="0"/>
        </a:defRPr>
      </a:lvl2pPr>
      <a:lvl3pPr algn="l" rtl="0" eaLnBrk="1" fontAlgn="base" hangingPunct="1">
        <a:spcBef>
          <a:spcPct val="0"/>
        </a:spcBef>
        <a:spcAft>
          <a:spcPct val="0"/>
        </a:spcAft>
        <a:defRPr sz="4000">
          <a:solidFill>
            <a:schemeClr val="accent2"/>
          </a:solidFill>
          <a:latin typeface="Verdana" charset="0"/>
          <a:ea typeface="ＭＳ Ｐゴシック" charset="0"/>
        </a:defRPr>
      </a:lvl3pPr>
      <a:lvl4pPr algn="l" rtl="0" eaLnBrk="1" fontAlgn="base" hangingPunct="1">
        <a:spcBef>
          <a:spcPct val="0"/>
        </a:spcBef>
        <a:spcAft>
          <a:spcPct val="0"/>
        </a:spcAft>
        <a:defRPr sz="4000">
          <a:solidFill>
            <a:schemeClr val="accent2"/>
          </a:solidFill>
          <a:latin typeface="Verdana" charset="0"/>
          <a:ea typeface="ＭＳ Ｐゴシック" charset="0"/>
        </a:defRPr>
      </a:lvl4pPr>
      <a:lvl5pPr algn="l" rtl="0" eaLnBrk="1" fontAlgn="base" hangingPunct="1">
        <a:spcBef>
          <a:spcPct val="0"/>
        </a:spcBef>
        <a:spcAft>
          <a:spcPct val="0"/>
        </a:spcAft>
        <a:defRPr sz="4000">
          <a:solidFill>
            <a:schemeClr val="accent2"/>
          </a:solidFill>
          <a:latin typeface="Verdana" charset="0"/>
          <a:ea typeface="ＭＳ Ｐゴシック" charset="0"/>
        </a:defRPr>
      </a:lvl5pPr>
      <a:lvl6pPr marL="457200" algn="l" rtl="0" eaLnBrk="1" fontAlgn="base" hangingPunct="1">
        <a:spcBef>
          <a:spcPct val="0"/>
        </a:spcBef>
        <a:spcAft>
          <a:spcPct val="0"/>
        </a:spcAft>
        <a:defRPr sz="4000">
          <a:solidFill>
            <a:schemeClr val="accent2"/>
          </a:solidFill>
          <a:latin typeface="Verdana" charset="0"/>
          <a:ea typeface="ＭＳ Ｐゴシック" charset="0"/>
        </a:defRPr>
      </a:lvl6pPr>
      <a:lvl7pPr marL="914400" algn="l" rtl="0" eaLnBrk="1" fontAlgn="base" hangingPunct="1">
        <a:spcBef>
          <a:spcPct val="0"/>
        </a:spcBef>
        <a:spcAft>
          <a:spcPct val="0"/>
        </a:spcAft>
        <a:defRPr sz="4000">
          <a:solidFill>
            <a:schemeClr val="accent2"/>
          </a:solidFill>
          <a:latin typeface="Verdana" charset="0"/>
          <a:ea typeface="ＭＳ Ｐゴシック" charset="0"/>
        </a:defRPr>
      </a:lvl7pPr>
      <a:lvl8pPr marL="1371600" algn="l" rtl="0" eaLnBrk="1" fontAlgn="base" hangingPunct="1">
        <a:spcBef>
          <a:spcPct val="0"/>
        </a:spcBef>
        <a:spcAft>
          <a:spcPct val="0"/>
        </a:spcAft>
        <a:defRPr sz="4000">
          <a:solidFill>
            <a:schemeClr val="accent2"/>
          </a:solidFill>
          <a:latin typeface="Verdana" charset="0"/>
          <a:ea typeface="ＭＳ Ｐゴシック" charset="0"/>
        </a:defRPr>
      </a:lvl8pPr>
      <a:lvl9pPr marL="1828800" algn="l" rtl="0" eaLnBrk="1" fontAlgn="base" hangingPunct="1">
        <a:spcBef>
          <a:spcPct val="0"/>
        </a:spcBef>
        <a:spcAft>
          <a:spcPct val="0"/>
        </a:spcAft>
        <a:defRPr sz="4000">
          <a:solidFill>
            <a:schemeClr val="accent2"/>
          </a:solidFill>
          <a:latin typeface="Verdana" charset="0"/>
          <a:ea typeface="ＭＳ Ｐゴシック" charset="0"/>
        </a:defRPr>
      </a:lvl9pPr>
    </p:titleStyle>
    <p:bodyStyle>
      <a:lvl1pPr marL="342900" indent="-342900" algn="l" rtl="0" eaLnBrk="1" fontAlgn="base" hangingPunct="1">
        <a:spcBef>
          <a:spcPct val="20000"/>
        </a:spcBef>
        <a:spcAft>
          <a:spcPct val="0"/>
        </a:spcAft>
        <a:buClr>
          <a:schemeClr val="tx2"/>
        </a:buClr>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Char char="–"/>
        <a:defRPr sz="2400">
          <a:solidFill>
            <a:schemeClr val="tx1"/>
          </a:solidFill>
          <a:latin typeface="+mn-lt"/>
          <a:ea typeface="+mn-ea"/>
        </a:defRPr>
      </a:lvl2pPr>
      <a:lvl3pPr marL="1143000" indent="-228600" algn="l" rtl="0" eaLnBrk="1" fontAlgn="base" hangingPunct="1">
        <a:spcBef>
          <a:spcPct val="20000"/>
        </a:spcBef>
        <a:spcAft>
          <a:spcPct val="0"/>
        </a:spcAft>
        <a:buClr>
          <a:schemeClr val="tx2"/>
        </a:buClr>
        <a:buChar char="•"/>
        <a:defRPr sz="2000">
          <a:solidFill>
            <a:schemeClr val="tx1"/>
          </a:solidFill>
          <a:latin typeface="+mn-lt"/>
          <a:ea typeface="+mn-ea"/>
        </a:defRPr>
      </a:lvl3pPr>
      <a:lvl4pPr marL="1600200" indent="-228600" algn="l" rtl="0" eaLnBrk="1" fontAlgn="base" hangingPunct="1">
        <a:spcBef>
          <a:spcPct val="20000"/>
        </a:spcBef>
        <a:spcAft>
          <a:spcPct val="0"/>
        </a:spcAft>
        <a:buClr>
          <a:schemeClr val="tx2"/>
        </a:buClr>
        <a:buChar char="–"/>
        <a:defRPr>
          <a:solidFill>
            <a:schemeClr val="tx1"/>
          </a:solidFill>
          <a:latin typeface="+mn-lt"/>
          <a:ea typeface="+mn-ea"/>
        </a:defRPr>
      </a:lvl4pPr>
      <a:lvl5pPr marL="2057400" indent="-228600" algn="l" rtl="0" eaLnBrk="1" fontAlgn="base" hangingPunct="1">
        <a:spcBef>
          <a:spcPct val="20000"/>
        </a:spcBef>
        <a:spcAft>
          <a:spcPct val="0"/>
        </a:spcAft>
        <a:buClr>
          <a:schemeClr val="tx2"/>
        </a:buClr>
        <a:buChar char="»"/>
        <a:defRPr>
          <a:solidFill>
            <a:schemeClr val="tx1"/>
          </a:solidFill>
          <a:latin typeface="+mn-lt"/>
          <a:ea typeface="+mn-ea"/>
        </a:defRPr>
      </a:lvl5pPr>
      <a:lvl6pPr marL="2514600" indent="-228600" algn="l" rtl="0" eaLnBrk="1" fontAlgn="base" hangingPunct="1">
        <a:spcBef>
          <a:spcPct val="20000"/>
        </a:spcBef>
        <a:spcAft>
          <a:spcPct val="0"/>
        </a:spcAft>
        <a:buClr>
          <a:schemeClr val="tx2"/>
        </a:buClr>
        <a:buChar char="»"/>
        <a:defRPr>
          <a:solidFill>
            <a:schemeClr val="tx1"/>
          </a:solidFill>
          <a:latin typeface="+mn-lt"/>
          <a:ea typeface="+mn-ea"/>
        </a:defRPr>
      </a:lvl6pPr>
      <a:lvl7pPr marL="2971800" indent="-228600" algn="l" rtl="0" eaLnBrk="1" fontAlgn="base" hangingPunct="1">
        <a:spcBef>
          <a:spcPct val="20000"/>
        </a:spcBef>
        <a:spcAft>
          <a:spcPct val="0"/>
        </a:spcAft>
        <a:buClr>
          <a:schemeClr val="tx2"/>
        </a:buClr>
        <a:buChar char="»"/>
        <a:defRPr>
          <a:solidFill>
            <a:schemeClr val="tx1"/>
          </a:solidFill>
          <a:latin typeface="+mn-lt"/>
          <a:ea typeface="+mn-ea"/>
        </a:defRPr>
      </a:lvl7pPr>
      <a:lvl8pPr marL="3429000" indent="-228600" algn="l" rtl="0" eaLnBrk="1" fontAlgn="base" hangingPunct="1">
        <a:spcBef>
          <a:spcPct val="20000"/>
        </a:spcBef>
        <a:spcAft>
          <a:spcPct val="0"/>
        </a:spcAft>
        <a:buClr>
          <a:schemeClr val="tx2"/>
        </a:buClr>
        <a:buChar char="»"/>
        <a:defRPr>
          <a:solidFill>
            <a:schemeClr val="tx1"/>
          </a:solidFill>
          <a:latin typeface="+mn-lt"/>
          <a:ea typeface="+mn-ea"/>
        </a:defRPr>
      </a:lvl8pPr>
      <a:lvl9pPr marL="3886200" indent="-228600" algn="l" rtl="0" eaLnBrk="1" fontAlgn="base" hangingPunct="1">
        <a:spcBef>
          <a:spcPct val="20000"/>
        </a:spcBef>
        <a:spcAft>
          <a:spcPct val="0"/>
        </a:spcAft>
        <a:buClr>
          <a:schemeClr val="tx2"/>
        </a:buClr>
        <a:buChar char="»"/>
        <a:defRPr>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dirty="0" smtClean="0"/>
              <a:t>Student Debt Clinics</a:t>
            </a:r>
            <a:endParaRPr lang="en-US" dirty="0"/>
          </a:p>
        </p:txBody>
      </p:sp>
      <p:sp>
        <p:nvSpPr>
          <p:cNvPr id="2051" name="Rectangle 3"/>
          <p:cNvSpPr>
            <a:spLocks noGrp="1" noChangeArrowheads="1"/>
          </p:cNvSpPr>
          <p:nvPr>
            <p:ph type="subTitle" idx="1"/>
          </p:nvPr>
        </p:nvSpPr>
        <p:spPr/>
        <p:txBody>
          <a:bodyPr/>
          <a:lstStyle/>
          <a:p>
            <a:r>
              <a:rPr lang="en-US" dirty="0" smtClean="0"/>
              <a:t>Organizing around student debt as a worker’s rights issue</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the SDC as an Organizing Tool</a:t>
            </a:r>
            <a:endParaRPr lang="en-US" dirty="0"/>
          </a:p>
        </p:txBody>
      </p:sp>
      <p:sp>
        <p:nvSpPr>
          <p:cNvPr id="3" name="Content Placeholder 2"/>
          <p:cNvSpPr>
            <a:spLocks noGrp="1"/>
          </p:cNvSpPr>
          <p:nvPr>
            <p:ph idx="1"/>
          </p:nvPr>
        </p:nvSpPr>
        <p:spPr/>
        <p:txBody>
          <a:bodyPr/>
          <a:lstStyle/>
          <a:p>
            <a:r>
              <a:rPr lang="en-US" dirty="0" smtClean="0"/>
              <a:t>Engagement on an issue that transcends constituency, gender, class</a:t>
            </a:r>
            <a:r>
              <a:rPr lang="is-IS" dirty="0" smtClean="0"/>
              <a:t>…</a:t>
            </a:r>
          </a:p>
          <a:p>
            <a:r>
              <a:rPr lang="is-IS" dirty="0" smtClean="0"/>
              <a:t>A different point of entry to engaging with the local</a:t>
            </a:r>
          </a:p>
          <a:p>
            <a:endParaRPr lang="en-US" dirty="0"/>
          </a:p>
        </p:txBody>
      </p:sp>
      <p:sp>
        <p:nvSpPr>
          <p:cNvPr id="4" name="Slide Number Placeholder 3"/>
          <p:cNvSpPr>
            <a:spLocks noGrp="1"/>
          </p:cNvSpPr>
          <p:nvPr>
            <p:ph type="sldNum" sz="quarter" idx="11"/>
          </p:nvPr>
        </p:nvSpPr>
        <p:spPr/>
        <p:txBody>
          <a:bodyPr/>
          <a:lstStyle/>
          <a:p>
            <a:fld id="{ECC38F98-9D7D-7048-9B58-E347FAD2CD01}" type="slidenum">
              <a:rPr lang="en-US" smtClean="0"/>
              <a:pPr/>
              <a:t>10</a:t>
            </a:fld>
            <a:endParaRPr lang="en-US"/>
          </a:p>
        </p:txBody>
      </p:sp>
    </p:spTree>
    <p:extLst>
      <p:ext uri="{BB962C8B-B14F-4D97-AF65-F5344CB8AC3E}">
        <p14:creationId xmlns:p14="http://schemas.microsoft.com/office/powerpoint/2010/main" val="4735453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3129BBE4-8017-BA4B-B6D8-B061940BBBAE}" type="slidenum">
              <a:rPr lang="en-US"/>
              <a:pPr/>
              <a:t>2</a:t>
            </a:fld>
            <a:endParaRPr lang="en-US"/>
          </a:p>
        </p:txBody>
      </p:sp>
      <p:sp>
        <p:nvSpPr>
          <p:cNvPr id="3074" name="Rectangle 2"/>
          <p:cNvSpPr>
            <a:spLocks noGrp="1" noChangeArrowheads="1"/>
          </p:cNvSpPr>
          <p:nvPr>
            <p:ph type="title"/>
          </p:nvPr>
        </p:nvSpPr>
        <p:spPr/>
        <p:txBody>
          <a:bodyPr/>
          <a:lstStyle/>
          <a:p>
            <a:r>
              <a:rPr lang="en-US" dirty="0" smtClean="0"/>
              <a:t>The Issue</a:t>
            </a:r>
            <a:endParaRPr lang="en-US" dirty="0"/>
          </a:p>
        </p:txBody>
      </p:sp>
      <p:sp>
        <p:nvSpPr>
          <p:cNvPr id="3075" name="Rectangle 3"/>
          <p:cNvSpPr>
            <a:spLocks noGrp="1" noChangeArrowheads="1"/>
          </p:cNvSpPr>
          <p:nvPr>
            <p:ph type="body" idx="1"/>
          </p:nvPr>
        </p:nvSpPr>
        <p:spPr/>
        <p:txBody>
          <a:bodyPr/>
          <a:lstStyle/>
          <a:p>
            <a:r>
              <a:rPr lang="en-US" dirty="0" smtClean="0"/>
              <a:t>Student debt:</a:t>
            </a:r>
          </a:p>
          <a:p>
            <a:pPr lvl="1"/>
            <a:r>
              <a:rPr lang="en-US" dirty="0" smtClean="0"/>
              <a:t>is a worker’s issue; </a:t>
            </a:r>
            <a:endParaRPr lang="en-US" dirty="0"/>
          </a:p>
          <a:p>
            <a:pPr lvl="1"/>
            <a:r>
              <a:rPr lang="en-US" dirty="0" smtClean="0"/>
              <a:t>predominately affects workers under the age of 39;</a:t>
            </a:r>
          </a:p>
          <a:p>
            <a:pPr lvl="1"/>
            <a:r>
              <a:rPr lang="en-US" dirty="0"/>
              <a:t>a</a:t>
            </a:r>
            <a:r>
              <a:rPr lang="en-US" dirty="0" smtClean="0"/>
              <a:t>ffects all of our members and potential members;</a:t>
            </a:r>
          </a:p>
          <a:p>
            <a:pPr lvl="1"/>
            <a:r>
              <a:rPr lang="en-US" dirty="0" smtClean="0"/>
              <a:t>stunts our National economy.</a:t>
            </a:r>
          </a:p>
          <a:p>
            <a:pPr lvl="1"/>
            <a:endParaRPr lang="en-US" dirty="0" smtClean="0"/>
          </a:p>
          <a:p>
            <a:pPr lvl="1"/>
            <a:endParaRPr lang="en-US"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Issue by the Numbers</a:t>
            </a:r>
            <a:endParaRPr lang="en-US" dirty="0"/>
          </a:p>
        </p:txBody>
      </p:sp>
      <p:sp>
        <p:nvSpPr>
          <p:cNvPr id="3" name="Content Placeholder 2"/>
          <p:cNvSpPr>
            <a:spLocks noGrp="1"/>
          </p:cNvSpPr>
          <p:nvPr>
            <p:ph idx="1"/>
          </p:nvPr>
        </p:nvSpPr>
        <p:spPr>
          <a:xfrm>
            <a:off x="1066800" y="1143000"/>
            <a:ext cx="7772400" cy="5105400"/>
          </a:xfrm>
        </p:spPr>
        <p:txBody>
          <a:bodyPr/>
          <a:lstStyle/>
          <a:p>
            <a:r>
              <a:rPr lang="en-US" dirty="0" smtClean="0"/>
              <a:t>In 2013, the DoE made a profit of $41.3B </a:t>
            </a:r>
          </a:p>
          <a:p>
            <a:r>
              <a:rPr lang="en-US" dirty="0" smtClean="0"/>
              <a:t>40 million+ are indebted to the DoE</a:t>
            </a:r>
          </a:p>
          <a:p>
            <a:pPr lvl="1"/>
            <a:r>
              <a:rPr lang="en-US" dirty="0" smtClean="0"/>
              <a:t>1 in 7 went into default w/in 3 years </a:t>
            </a:r>
          </a:p>
          <a:p>
            <a:pPr lvl="1"/>
            <a:r>
              <a:rPr lang="en-US" dirty="0" smtClean="0"/>
              <a:t>8.3% were at least 90 days delinquent</a:t>
            </a:r>
          </a:p>
          <a:p>
            <a:pPr lvl="1"/>
            <a:r>
              <a:rPr lang="en-US" dirty="0" smtClean="0"/>
              <a:t>1.3 Million enrolled in Income-Driven Repayment despite 33 million being eligible</a:t>
            </a:r>
            <a:endParaRPr lang="en-US" dirty="0"/>
          </a:p>
          <a:p>
            <a:r>
              <a:rPr lang="en-US" dirty="0" smtClean="0">
                <a:solidFill>
                  <a:schemeClr val="tx1"/>
                </a:solidFill>
                <a:latin typeface="+mn-lt"/>
                <a:ea typeface="+mn-ea"/>
                <a:cs typeface="+mn-cs"/>
              </a:rPr>
              <a:t>&lt;300,000 are enrolled in Public Service Loan Forgiveness (PSLF)</a:t>
            </a:r>
          </a:p>
          <a:p>
            <a:pPr lvl="1"/>
            <a:r>
              <a:rPr lang="en-US" dirty="0" smtClean="0">
                <a:cs typeface="+mn-cs"/>
              </a:rPr>
              <a:t>Despite </a:t>
            </a:r>
            <a:r>
              <a:rPr lang="en-US" dirty="0" smtClean="0">
                <a:solidFill>
                  <a:schemeClr val="tx1"/>
                </a:solidFill>
                <a:latin typeface="+mn-lt"/>
                <a:ea typeface="+mn-ea"/>
                <a:cs typeface="+mn-cs"/>
              </a:rPr>
              <a:t>~</a:t>
            </a:r>
            <a:r>
              <a:rPr lang="en-US" dirty="0">
                <a:solidFill>
                  <a:schemeClr val="tx1"/>
                </a:solidFill>
                <a:latin typeface="+mn-lt"/>
                <a:ea typeface="+mn-ea"/>
                <a:cs typeface="+mn-cs"/>
              </a:rPr>
              <a:t>35 million people </a:t>
            </a:r>
            <a:r>
              <a:rPr lang="en-US" dirty="0" smtClean="0">
                <a:solidFill>
                  <a:schemeClr val="tx1"/>
                </a:solidFill>
                <a:latin typeface="+mn-lt"/>
                <a:ea typeface="+mn-ea"/>
                <a:cs typeface="+mn-cs"/>
              </a:rPr>
              <a:t>working </a:t>
            </a:r>
            <a:r>
              <a:rPr lang="en-US" dirty="0">
                <a:solidFill>
                  <a:schemeClr val="tx1"/>
                </a:solidFill>
                <a:latin typeface="+mn-lt"/>
                <a:ea typeface="+mn-ea"/>
                <a:cs typeface="+mn-cs"/>
              </a:rPr>
              <a:t>in the public </a:t>
            </a:r>
            <a:r>
              <a:rPr lang="en-US" dirty="0" smtClean="0">
                <a:solidFill>
                  <a:schemeClr val="tx1"/>
                </a:solidFill>
                <a:latin typeface="+mn-lt"/>
                <a:ea typeface="+mn-ea"/>
                <a:cs typeface="+mn-cs"/>
              </a:rPr>
              <a:t>service</a:t>
            </a:r>
            <a:endParaRPr lang="en-US" dirty="0" smtClean="0"/>
          </a:p>
        </p:txBody>
      </p:sp>
      <p:sp>
        <p:nvSpPr>
          <p:cNvPr id="4" name="Slide Number Placeholder 3"/>
          <p:cNvSpPr>
            <a:spLocks noGrp="1"/>
          </p:cNvSpPr>
          <p:nvPr>
            <p:ph type="sldNum" sz="quarter" idx="11"/>
          </p:nvPr>
        </p:nvSpPr>
        <p:spPr/>
        <p:txBody>
          <a:bodyPr/>
          <a:lstStyle/>
          <a:p>
            <a:fld id="{ECC38F98-9D7D-7048-9B58-E347FAD2CD01}" type="slidenum">
              <a:rPr lang="en-US" smtClean="0"/>
              <a:pPr/>
              <a:t>3</a:t>
            </a:fld>
            <a:endParaRPr lang="en-US"/>
          </a:p>
        </p:txBody>
      </p:sp>
    </p:spTree>
    <p:extLst>
      <p:ext uri="{BB962C8B-B14F-4D97-AF65-F5344CB8AC3E}">
        <p14:creationId xmlns:p14="http://schemas.microsoft.com/office/powerpoint/2010/main" val="73106841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Who’s Suffering Most?</a:t>
            </a:r>
            <a:endParaRPr lang="en-US" dirty="0"/>
          </a:p>
        </p:txBody>
      </p:sp>
      <p:sp>
        <p:nvSpPr>
          <p:cNvPr id="3" name="Content Placeholder 2"/>
          <p:cNvSpPr>
            <a:spLocks noGrp="1"/>
          </p:cNvSpPr>
          <p:nvPr>
            <p:ph idx="1"/>
          </p:nvPr>
        </p:nvSpPr>
        <p:spPr/>
        <p:txBody>
          <a:bodyPr/>
          <a:lstStyle/>
          <a:p>
            <a:pPr marL="0" indent="0">
              <a:buNone/>
            </a:pPr>
            <a:r>
              <a:rPr lang="en-US" dirty="0" smtClean="0"/>
              <a:t>Does race impact the likelihood of someone borrowing to attend college?</a:t>
            </a:r>
          </a:p>
          <a:p>
            <a:pPr marL="0" indent="0">
              <a:buNone/>
            </a:pPr>
            <a:endParaRPr lang="en-US" dirty="0" smtClean="0"/>
          </a:p>
          <a:p>
            <a:pPr marL="457200" indent="-457200">
              <a:buFont typeface="+mj-lt"/>
              <a:buAutoNum type="alphaLcParenR"/>
            </a:pPr>
            <a:r>
              <a:rPr lang="en-US" dirty="0" smtClean="0"/>
              <a:t>Yes</a:t>
            </a:r>
          </a:p>
          <a:p>
            <a:pPr marL="457200" indent="-457200">
              <a:buFont typeface="+mj-lt"/>
              <a:buAutoNum type="alphaLcParenR"/>
            </a:pPr>
            <a:r>
              <a:rPr lang="en-US" dirty="0" smtClean="0"/>
              <a:t>No</a:t>
            </a:r>
          </a:p>
          <a:p>
            <a:pPr marL="457200" indent="-457200">
              <a:buFont typeface="+mj-lt"/>
              <a:buAutoNum type="alphaLcParenR"/>
            </a:pPr>
            <a:r>
              <a:rPr lang="en-US" dirty="0" smtClean="0"/>
              <a:t>Don’t know</a:t>
            </a:r>
          </a:p>
          <a:p>
            <a:pPr marL="0" indent="0">
              <a:buNone/>
            </a:pPr>
            <a:endParaRPr lang="en-US" dirty="0"/>
          </a:p>
        </p:txBody>
      </p:sp>
      <p:sp>
        <p:nvSpPr>
          <p:cNvPr id="4" name="Slide Number Placeholder 3"/>
          <p:cNvSpPr>
            <a:spLocks noGrp="1"/>
          </p:cNvSpPr>
          <p:nvPr>
            <p:ph type="sldNum" sz="quarter" idx="11"/>
          </p:nvPr>
        </p:nvSpPr>
        <p:spPr/>
        <p:txBody>
          <a:bodyPr/>
          <a:lstStyle/>
          <a:p>
            <a:fld id="{ECC38F98-9D7D-7048-9B58-E347FAD2CD01}" type="slidenum">
              <a:rPr lang="en-US" smtClean="0"/>
              <a:pPr/>
              <a:t>4</a:t>
            </a:fld>
            <a:endParaRPr lang="en-US"/>
          </a:p>
        </p:txBody>
      </p:sp>
    </p:spTree>
    <p:extLst>
      <p:ext uri="{BB962C8B-B14F-4D97-AF65-F5344CB8AC3E}">
        <p14:creationId xmlns:p14="http://schemas.microsoft.com/office/powerpoint/2010/main" val="23334503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Facts and Figures: Race</a:t>
            </a:r>
            <a:endParaRPr lang="en-US" dirty="0"/>
          </a:p>
        </p:txBody>
      </p:sp>
      <p:sp>
        <p:nvSpPr>
          <p:cNvPr id="4" name="Slide Number Placeholder 3"/>
          <p:cNvSpPr>
            <a:spLocks noGrp="1"/>
          </p:cNvSpPr>
          <p:nvPr>
            <p:ph type="sldNum" sz="quarter" idx="11"/>
          </p:nvPr>
        </p:nvSpPr>
        <p:spPr/>
        <p:txBody>
          <a:bodyPr/>
          <a:lstStyle/>
          <a:p>
            <a:fld id="{ECC38F98-9D7D-7048-9B58-E347FAD2CD01}" type="slidenum">
              <a:rPr lang="en-US" smtClean="0"/>
              <a:pPr/>
              <a:t>5</a:t>
            </a:fld>
            <a:endParaRPr lang="en-US"/>
          </a:p>
        </p:txBody>
      </p:sp>
      <p:pic>
        <p:nvPicPr>
          <p:cNvPr id="5"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rcRect l="-24429" r="-24429"/>
          <a:stretch>
            <a:fillRect/>
          </a:stretch>
        </p:blipFill>
        <p:spPr>
          <a:xfrm>
            <a:off x="-296779" y="1143000"/>
            <a:ext cx="10736179" cy="5105400"/>
          </a:xfrm>
        </p:spPr>
      </p:pic>
    </p:spTree>
    <p:extLst>
      <p:ext uri="{BB962C8B-B14F-4D97-AF65-F5344CB8AC3E}">
        <p14:creationId xmlns:p14="http://schemas.microsoft.com/office/powerpoint/2010/main" val="36005605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Who’s Suffering Most?</a:t>
            </a:r>
            <a:endParaRPr lang="en-US" dirty="0"/>
          </a:p>
        </p:txBody>
      </p:sp>
      <p:sp>
        <p:nvSpPr>
          <p:cNvPr id="3" name="Content Placeholder 2"/>
          <p:cNvSpPr>
            <a:spLocks noGrp="1"/>
          </p:cNvSpPr>
          <p:nvPr>
            <p:ph idx="1"/>
          </p:nvPr>
        </p:nvSpPr>
        <p:spPr/>
        <p:txBody>
          <a:bodyPr/>
          <a:lstStyle/>
          <a:p>
            <a:pPr marL="0" indent="0">
              <a:buNone/>
            </a:pPr>
            <a:r>
              <a:rPr lang="en-US" dirty="0" smtClean="0"/>
              <a:t>Does gender impact how much you borrow and your ability to repay your student loans after you graduate?</a:t>
            </a:r>
          </a:p>
          <a:p>
            <a:pPr marL="0" indent="0">
              <a:buNone/>
            </a:pPr>
            <a:endParaRPr lang="en-US" dirty="0" smtClean="0"/>
          </a:p>
          <a:p>
            <a:pPr marL="457200" indent="-457200">
              <a:buFont typeface="+mj-lt"/>
              <a:buAutoNum type="alphaLcParenR"/>
            </a:pPr>
            <a:r>
              <a:rPr lang="en-US" dirty="0" smtClean="0"/>
              <a:t>Yes – by a lot.</a:t>
            </a:r>
          </a:p>
          <a:p>
            <a:pPr marL="457200" indent="-457200">
              <a:buFont typeface="+mj-lt"/>
              <a:buAutoNum type="alphaLcParenR"/>
            </a:pPr>
            <a:r>
              <a:rPr lang="en-US" dirty="0" smtClean="0"/>
              <a:t>Yes – but only a little.</a:t>
            </a:r>
          </a:p>
          <a:p>
            <a:pPr marL="457200" indent="-457200">
              <a:buFont typeface="+mj-lt"/>
              <a:buAutoNum type="alphaLcParenR"/>
            </a:pPr>
            <a:r>
              <a:rPr lang="en-US" dirty="0" smtClean="0"/>
              <a:t>No.</a:t>
            </a:r>
          </a:p>
          <a:p>
            <a:pPr marL="0" indent="0">
              <a:buNone/>
            </a:pPr>
            <a:endParaRPr lang="en-US" dirty="0"/>
          </a:p>
        </p:txBody>
      </p:sp>
      <p:sp>
        <p:nvSpPr>
          <p:cNvPr id="4" name="Slide Number Placeholder 3"/>
          <p:cNvSpPr>
            <a:spLocks noGrp="1"/>
          </p:cNvSpPr>
          <p:nvPr>
            <p:ph type="sldNum" sz="quarter" idx="11"/>
          </p:nvPr>
        </p:nvSpPr>
        <p:spPr/>
        <p:txBody>
          <a:bodyPr/>
          <a:lstStyle/>
          <a:p>
            <a:fld id="{ECC38F98-9D7D-7048-9B58-E347FAD2CD01}" type="slidenum">
              <a:rPr lang="en-US" smtClean="0"/>
              <a:pPr/>
              <a:t>6</a:t>
            </a:fld>
            <a:endParaRPr lang="en-US"/>
          </a:p>
        </p:txBody>
      </p:sp>
    </p:spTree>
    <p:extLst>
      <p:ext uri="{BB962C8B-B14F-4D97-AF65-F5344CB8AC3E}">
        <p14:creationId xmlns:p14="http://schemas.microsoft.com/office/powerpoint/2010/main" val="40897613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Facts and Figures: Gender</a:t>
            </a:r>
            <a:endParaRPr lang="en-US" dirty="0"/>
          </a:p>
        </p:txBody>
      </p:sp>
      <p:sp>
        <p:nvSpPr>
          <p:cNvPr id="4" name="Slide Number Placeholder 3"/>
          <p:cNvSpPr>
            <a:spLocks noGrp="1"/>
          </p:cNvSpPr>
          <p:nvPr>
            <p:ph type="sldNum" sz="quarter" idx="11"/>
          </p:nvPr>
        </p:nvSpPr>
        <p:spPr/>
        <p:txBody>
          <a:bodyPr/>
          <a:lstStyle/>
          <a:p>
            <a:fld id="{ECC38F98-9D7D-7048-9B58-E347FAD2CD01}" type="slidenum">
              <a:rPr lang="en-US" smtClean="0"/>
              <a:pPr/>
              <a:t>7</a:t>
            </a:fld>
            <a:endParaRPr lang="en-US"/>
          </a:p>
        </p:txBody>
      </p:sp>
      <p:pic>
        <p:nvPicPr>
          <p:cNvPr id="5"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rcRect t="-3769" b="-3769"/>
          <a:stretch>
            <a:fillRect/>
          </a:stretch>
        </p:blipFill>
        <p:spPr>
          <a:xfrm>
            <a:off x="1066800" y="1371600"/>
            <a:ext cx="4419600" cy="4876800"/>
          </a:xfrm>
        </p:spPr>
      </p:pic>
      <p:sp>
        <p:nvSpPr>
          <p:cNvPr id="7" name="TextBox 6"/>
          <p:cNvSpPr txBox="1"/>
          <p:nvPr/>
        </p:nvSpPr>
        <p:spPr>
          <a:xfrm>
            <a:off x="5791200" y="1981200"/>
            <a:ext cx="2743200" cy="4031873"/>
          </a:xfrm>
          <a:prstGeom prst="rect">
            <a:avLst/>
          </a:prstGeom>
          <a:noFill/>
        </p:spPr>
        <p:txBody>
          <a:bodyPr wrap="square" rtlCol="0">
            <a:spAutoFit/>
          </a:bodyPr>
          <a:lstStyle/>
          <a:p>
            <a:r>
              <a:rPr lang="en-US" sz="1600" dirty="0" smtClean="0"/>
              <a:t>“More women than men, 53 percent compared to 39 percent, are contributing more money to their student debt payments than a typical individual can reasonably afford. This means less money for rent, for health insurance, for groceries. It also means that women in particular will have fewer resources to save for retirement, buying a car, or investing in a home.”</a:t>
            </a:r>
          </a:p>
          <a:p>
            <a:r>
              <a:rPr lang="en-US" sz="1600" dirty="0" smtClean="0"/>
              <a:t/>
            </a:r>
            <a:br>
              <a:rPr lang="en-US" sz="1600" dirty="0" smtClean="0"/>
            </a:br>
            <a:r>
              <a:rPr lang="en-US" sz="1600" dirty="0" smtClean="0"/>
              <a:t>- American Association of University Women, 2012.</a:t>
            </a:r>
            <a:endParaRPr lang="en-US" sz="1600" dirty="0"/>
          </a:p>
        </p:txBody>
      </p:sp>
    </p:spTree>
    <p:extLst>
      <p:ext uri="{BB962C8B-B14F-4D97-AF65-F5344CB8AC3E}">
        <p14:creationId xmlns:p14="http://schemas.microsoft.com/office/powerpoint/2010/main" val="33132327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Components of the SDC</a:t>
            </a:r>
            <a:r>
              <a:rPr lang="is-IS" dirty="0" smtClean="0"/>
              <a:t>…</a:t>
            </a:r>
            <a:br>
              <a:rPr lang="is-IS" dirty="0" smtClean="0"/>
            </a:br>
            <a:r>
              <a:rPr lang="is-IS" sz="2800" dirty="0" smtClean="0">
                <a:solidFill>
                  <a:schemeClr val="bg2"/>
                </a:solidFill>
              </a:rPr>
              <a:t>Before the clinc</a:t>
            </a:r>
            <a:endParaRPr lang="en-US" dirty="0">
              <a:solidFill>
                <a:schemeClr val="bg2"/>
              </a:solidFill>
            </a:endParaRPr>
          </a:p>
        </p:txBody>
      </p:sp>
      <p:sp>
        <p:nvSpPr>
          <p:cNvPr id="3" name="Content Placeholder 2"/>
          <p:cNvSpPr>
            <a:spLocks noGrp="1"/>
          </p:cNvSpPr>
          <p:nvPr>
            <p:ph idx="1"/>
          </p:nvPr>
        </p:nvSpPr>
        <p:spPr/>
        <p:txBody>
          <a:bodyPr/>
          <a:lstStyle/>
          <a:p>
            <a:r>
              <a:rPr lang="en-US" dirty="0" smtClean="0"/>
              <a:t>1.5 Day train-the-trainer for staff and leadership</a:t>
            </a:r>
          </a:p>
          <a:p>
            <a:r>
              <a:rPr lang="en-US" dirty="0" smtClean="0"/>
              <a:t>Materials for preparation</a:t>
            </a:r>
          </a:p>
          <a:p>
            <a:pPr lvl="1"/>
            <a:r>
              <a:rPr lang="en-US" dirty="0" smtClean="0"/>
              <a:t>timeline &amp; tips</a:t>
            </a:r>
          </a:p>
          <a:p>
            <a:pPr lvl="1"/>
            <a:r>
              <a:rPr lang="en-US" dirty="0" smtClean="0"/>
              <a:t>branded info materials</a:t>
            </a:r>
          </a:p>
          <a:p>
            <a:pPr lvl="1"/>
            <a:r>
              <a:rPr lang="en-US" dirty="0" smtClean="0"/>
              <a:t>sample turnout communications</a:t>
            </a:r>
          </a:p>
          <a:p>
            <a:r>
              <a:rPr lang="en-US" dirty="0" smtClean="0"/>
              <a:t>Resource documents for participants</a:t>
            </a:r>
          </a:p>
          <a:p>
            <a:endParaRPr lang="en-US" dirty="0" smtClean="0"/>
          </a:p>
          <a:p>
            <a:endParaRPr lang="en-US" dirty="0"/>
          </a:p>
        </p:txBody>
      </p:sp>
      <p:sp>
        <p:nvSpPr>
          <p:cNvPr id="4" name="Slide Number Placeholder 3"/>
          <p:cNvSpPr>
            <a:spLocks noGrp="1"/>
          </p:cNvSpPr>
          <p:nvPr>
            <p:ph type="sldNum" sz="quarter" idx="11"/>
          </p:nvPr>
        </p:nvSpPr>
        <p:spPr/>
        <p:txBody>
          <a:bodyPr/>
          <a:lstStyle/>
          <a:p>
            <a:fld id="{ECC38F98-9D7D-7048-9B58-E347FAD2CD01}" type="slidenum">
              <a:rPr lang="en-US" smtClean="0"/>
              <a:pPr/>
              <a:t>8</a:t>
            </a:fld>
            <a:endParaRPr lang="en-US"/>
          </a:p>
        </p:txBody>
      </p:sp>
    </p:spTree>
    <p:extLst>
      <p:ext uri="{BB962C8B-B14F-4D97-AF65-F5344CB8AC3E}">
        <p14:creationId xmlns:p14="http://schemas.microsoft.com/office/powerpoint/2010/main" val="39109099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covered in a SDC?</a:t>
            </a:r>
            <a:endParaRPr lang="en-US" dirty="0"/>
          </a:p>
        </p:txBody>
      </p:sp>
      <p:sp>
        <p:nvSpPr>
          <p:cNvPr id="3" name="Content Placeholder 2"/>
          <p:cNvSpPr>
            <a:spLocks noGrp="1"/>
          </p:cNvSpPr>
          <p:nvPr>
            <p:ph idx="1"/>
          </p:nvPr>
        </p:nvSpPr>
        <p:spPr>
          <a:xfrm>
            <a:off x="1066800" y="1447800"/>
            <a:ext cx="7772400" cy="4800600"/>
          </a:xfrm>
        </p:spPr>
        <p:txBody>
          <a:bodyPr/>
          <a:lstStyle/>
          <a:p>
            <a:r>
              <a:rPr lang="en-US" dirty="0" smtClean="0"/>
              <a:t>Facts and figures that expose systemic problems of student debt</a:t>
            </a:r>
          </a:p>
          <a:p>
            <a:r>
              <a:rPr lang="en-US" dirty="0" smtClean="0"/>
              <a:t>Navigating Income-Derived Repayment plans:</a:t>
            </a:r>
          </a:p>
          <a:p>
            <a:pPr lvl="1"/>
            <a:r>
              <a:rPr lang="en-US" dirty="0" smtClean="0"/>
              <a:t>Who qualifies?</a:t>
            </a:r>
          </a:p>
          <a:p>
            <a:pPr lvl="1"/>
            <a:r>
              <a:rPr lang="en-US" dirty="0" smtClean="0"/>
              <a:t>Benefits of enrolling</a:t>
            </a:r>
          </a:p>
          <a:p>
            <a:pPr lvl="1"/>
            <a:r>
              <a:rPr lang="en-US" dirty="0" smtClean="0"/>
              <a:t>How to enroll</a:t>
            </a:r>
          </a:p>
          <a:p>
            <a:r>
              <a:rPr lang="en-US" dirty="0" smtClean="0"/>
              <a:t>Public Service Loan Forgiveness</a:t>
            </a:r>
          </a:p>
          <a:p>
            <a:pPr lvl="1"/>
            <a:r>
              <a:rPr lang="en-US" dirty="0" smtClean="0"/>
              <a:t>What it is &amp; who can benefit</a:t>
            </a:r>
          </a:p>
          <a:p>
            <a:pPr lvl="1"/>
            <a:r>
              <a:rPr lang="en-US" dirty="0" smtClean="0"/>
              <a:t>Qualifying payment plans</a:t>
            </a:r>
          </a:p>
          <a:p>
            <a:endParaRPr lang="en-US" dirty="0" smtClean="0"/>
          </a:p>
          <a:p>
            <a:endParaRPr lang="en-US" dirty="0"/>
          </a:p>
        </p:txBody>
      </p:sp>
      <p:sp>
        <p:nvSpPr>
          <p:cNvPr id="4" name="Slide Number Placeholder 3"/>
          <p:cNvSpPr>
            <a:spLocks noGrp="1"/>
          </p:cNvSpPr>
          <p:nvPr>
            <p:ph type="sldNum" sz="quarter" idx="11"/>
          </p:nvPr>
        </p:nvSpPr>
        <p:spPr/>
        <p:txBody>
          <a:bodyPr/>
          <a:lstStyle/>
          <a:p>
            <a:fld id="{ECC38F98-9D7D-7048-9B58-E347FAD2CD01}" type="slidenum">
              <a:rPr lang="en-US" smtClean="0"/>
              <a:pPr/>
              <a:t>9</a:t>
            </a:fld>
            <a:endParaRPr lang="en-US"/>
          </a:p>
        </p:txBody>
      </p:sp>
    </p:spTree>
    <p:extLst>
      <p:ext uri="{BB962C8B-B14F-4D97-AF65-F5344CB8AC3E}">
        <p14:creationId xmlns:p14="http://schemas.microsoft.com/office/powerpoint/2010/main" val="229191912"/>
      </p:ext>
    </p:extLst>
  </p:cSld>
  <p:clrMapOvr>
    <a:masterClrMapping/>
  </p:clrMapOvr>
</p:sld>
</file>

<file path=ppt/theme/theme1.xml><?xml version="1.0" encoding="utf-8"?>
<a:theme xmlns:a="http://schemas.openxmlformats.org/drawingml/2006/main" name="AFT_31_Natl">
  <a:themeElements>
    <a:clrScheme name="Office Theme 1">
      <a:dk1>
        <a:srgbClr val="000000"/>
      </a:dk1>
      <a:lt1>
        <a:srgbClr val="FFFFFF"/>
      </a:lt1>
      <a:dk2>
        <a:srgbClr val="0047BA"/>
      </a:dk2>
      <a:lt2>
        <a:srgbClr val="808080"/>
      </a:lt2>
      <a:accent1>
        <a:srgbClr val="9EB0C9"/>
      </a:accent1>
      <a:accent2>
        <a:srgbClr val="002B5E"/>
      </a:accent2>
      <a:accent3>
        <a:srgbClr val="FFFFFF"/>
      </a:accent3>
      <a:accent4>
        <a:srgbClr val="000000"/>
      </a:accent4>
      <a:accent5>
        <a:srgbClr val="CCD4E1"/>
      </a:accent5>
      <a:accent6>
        <a:srgbClr val="002654"/>
      </a:accent6>
      <a:hlink>
        <a:srgbClr val="0047BA"/>
      </a:hlink>
      <a:folHlink>
        <a:srgbClr val="73B5E0"/>
      </a:folHlink>
    </a:clrScheme>
    <a:fontScheme name="Office Theme">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ea typeface="ＭＳ Ｐゴシック" charset="0"/>
          </a:defRPr>
        </a:defPPr>
      </a:lstStyle>
    </a:lnDef>
  </a:objectDefaults>
  <a:extraClrSchemeLst>
    <a:extraClrScheme>
      <a:clrScheme name="Office Theme 1">
        <a:dk1>
          <a:srgbClr val="000000"/>
        </a:dk1>
        <a:lt1>
          <a:srgbClr val="FFFFFF"/>
        </a:lt1>
        <a:dk2>
          <a:srgbClr val="0047BA"/>
        </a:dk2>
        <a:lt2>
          <a:srgbClr val="808080"/>
        </a:lt2>
        <a:accent1>
          <a:srgbClr val="9EB0C9"/>
        </a:accent1>
        <a:accent2>
          <a:srgbClr val="002B5E"/>
        </a:accent2>
        <a:accent3>
          <a:srgbClr val="FFFFFF"/>
        </a:accent3>
        <a:accent4>
          <a:srgbClr val="000000"/>
        </a:accent4>
        <a:accent5>
          <a:srgbClr val="CCD4E1"/>
        </a:accent5>
        <a:accent6>
          <a:srgbClr val="002654"/>
        </a:accent6>
        <a:hlink>
          <a:srgbClr val="0047BA"/>
        </a:hlink>
        <a:folHlink>
          <a:srgbClr val="73B5E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1A75CF"/>
        </a:dk2>
        <a:lt2>
          <a:srgbClr val="808080"/>
        </a:lt2>
        <a:accent1>
          <a:srgbClr val="B0BFBF"/>
        </a:accent1>
        <a:accent2>
          <a:srgbClr val="003896"/>
        </a:accent2>
        <a:accent3>
          <a:srgbClr val="FFFFFF"/>
        </a:accent3>
        <a:accent4>
          <a:srgbClr val="000000"/>
        </a:accent4>
        <a:accent5>
          <a:srgbClr val="D4DCDC"/>
        </a:accent5>
        <a:accent6>
          <a:srgbClr val="003287"/>
        </a:accent6>
        <a:hlink>
          <a:srgbClr val="1A75CF"/>
        </a:hlink>
        <a:folHlink>
          <a:srgbClr val="78B3E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4F8C0D"/>
        </a:dk2>
        <a:lt2>
          <a:srgbClr val="808080"/>
        </a:lt2>
        <a:accent1>
          <a:srgbClr val="B3C98C"/>
        </a:accent1>
        <a:accent2>
          <a:srgbClr val="4A611C"/>
        </a:accent2>
        <a:accent3>
          <a:srgbClr val="FFFFFF"/>
        </a:accent3>
        <a:accent4>
          <a:srgbClr val="000000"/>
        </a:accent4>
        <a:accent5>
          <a:srgbClr val="D6E1C5"/>
        </a:accent5>
        <a:accent6>
          <a:srgbClr val="425718"/>
        </a:accent6>
        <a:hlink>
          <a:srgbClr val="4F8C0D"/>
        </a:hlink>
        <a:folHlink>
          <a:srgbClr val="4A611C"/>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6B8FB5"/>
        </a:dk2>
        <a:lt2>
          <a:srgbClr val="808080"/>
        </a:lt2>
        <a:accent1>
          <a:srgbClr val="CFE89C"/>
        </a:accent1>
        <a:accent2>
          <a:srgbClr val="ABBADE"/>
        </a:accent2>
        <a:accent3>
          <a:srgbClr val="FFFFFF"/>
        </a:accent3>
        <a:accent4>
          <a:srgbClr val="000000"/>
        </a:accent4>
        <a:accent5>
          <a:srgbClr val="E4F2CB"/>
        </a:accent5>
        <a:accent6>
          <a:srgbClr val="9BA8C9"/>
        </a:accent6>
        <a:hlink>
          <a:srgbClr val="6B8FB5"/>
        </a:hlink>
        <a:folHlink>
          <a:srgbClr val="0047B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9EBA"/>
        </a:dk2>
        <a:lt2>
          <a:srgbClr val="808080"/>
        </a:lt2>
        <a:accent1>
          <a:srgbClr val="E0D478"/>
        </a:accent1>
        <a:accent2>
          <a:srgbClr val="8CCCD9"/>
        </a:accent2>
        <a:accent3>
          <a:srgbClr val="FFFFFF"/>
        </a:accent3>
        <a:accent4>
          <a:srgbClr val="000000"/>
        </a:accent4>
        <a:accent5>
          <a:srgbClr val="EDE6BE"/>
        </a:accent5>
        <a:accent6>
          <a:srgbClr val="7EB9C4"/>
        </a:accent6>
        <a:hlink>
          <a:srgbClr val="009EBA"/>
        </a:hlink>
        <a:folHlink>
          <a:srgbClr val="0047BA"/>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BA122B"/>
        </a:dk2>
        <a:lt2>
          <a:srgbClr val="808080"/>
        </a:lt2>
        <a:accent1>
          <a:srgbClr val="C2C4A3"/>
        </a:accent1>
        <a:accent2>
          <a:srgbClr val="87212E"/>
        </a:accent2>
        <a:accent3>
          <a:srgbClr val="FFFFFF"/>
        </a:accent3>
        <a:accent4>
          <a:srgbClr val="000000"/>
        </a:accent4>
        <a:accent5>
          <a:srgbClr val="DDDECE"/>
        </a:accent5>
        <a:accent6>
          <a:srgbClr val="7A1D29"/>
        </a:accent6>
        <a:hlink>
          <a:srgbClr val="BA122B"/>
        </a:hlink>
        <a:folHlink>
          <a:srgbClr val="87212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AFT_31_Natl.pot</Template>
  <TotalTime>2773</TotalTime>
  <Words>550</Words>
  <Application>Microsoft Macintosh PowerPoint</Application>
  <PresentationFormat>On-screen Show (4:3)</PresentationFormat>
  <Paragraphs>72</Paragraphs>
  <Slides>10</Slides>
  <Notes>5</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AFT_31_Natl</vt:lpstr>
      <vt:lpstr>Student Debt Clinics</vt:lpstr>
      <vt:lpstr>The Issue</vt:lpstr>
      <vt:lpstr>The Issue by the Numbers</vt:lpstr>
      <vt:lpstr>Who’s Suffering Most?</vt:lpstr>
      <vt:lpstr>Facts and Figures: Race</vt:lpstr>
      <vt:lpstr>Who’s Suffering Most?</vt:lpstr>
      <vt:lpstr>Facts and Figures: Gender</vt:lpstr>
      <vt:lpstr>Components of the SDC… Before the clinc</vt:lpstr>
      <vt:lpstr>What’s covered in a SDC?</vt:lpstr>
      <vt:lpstr>Using the SDC as an Organizing Tool</vt:lpstr>
    </vt:vector>
  </TitlesOfParts>
  <Company>뿿짠뿿쥀ג郐Ȱ珬뿿_xdac8_</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Kris Kemmerer</dc:creator>
  <cp:lastModifiedBy>Justin Tzuanos</cp:lastModifiedBy>
  <cp:revision>18</cp:revision>
  <dcterms:created xsi:type="dcterms:W3CDTF">2005-05-30T00:28:58Z</dcterms:created>
  <dcterms:modified xsi:type="dcterms:W3CDTF">2016-06-28T21:00:56Z</dcterms:modified>
</cp:coreProperties>
</file>